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1" r:id="rId2"/>
    <p:sldId id="262" r:id="rId3"/>
    <p:sldId id="271" r:id="rId4"/>
    <p:sldId id="273" r:id="rId5"/>
    <p:sldId id="270" r:id="rId6"/>
    <p:sldId id="272" r:id="rId7"/>
    <p:sldId id="274" r:id="rId8"/>
    <p:sldId id="306" r:id="rId9"/>
    <p:sldId id="307" r:id="rId10"/>
    <p:sldId id="308" r:id="rId11"/>
    <p:sldId id="258" r:id="rId12"/>
    <p:sldId id="259" r:id="rId13"/>
    <p:sldId id="286" r:id="rId14"/>
    <p:sldId id="281" r:id="rId15"/>
    <p:sldId id="282" r:id="rId16"/>
    <p:sldId id="283" r:id="rId17"/>
    <p:sldId id="303" r:id="rId18"/>
    <p:sldId id="284" r:id="rId19"/>
    <p:sldId id="314" r:id="rId20"/>
    <p:sldId id="285" r:id="rId21"/>
    <p:sldId id="279" r:id="rId22"/>
    <p:sldId id="287" r:id="rId23"/>
    <p:sldId id="288" r:id="rId24"/>
    <p:sldId id="289" r:id="rId25"/>
    <p:sldId id="290" r:id="rId26"/>
    <p:sldId id="291" r:id="rId27"/>
    <p:sldId id="292" r:id="rId28"/>
    <p:sldId id="293" r:id="rId29"/>
    <p:sldId id="295" r:id="rId30"/>
    <p:sldId id="294" r:id="rId31"/>
    <p:sldId id="296" r:id="rId32"/>
    <p:sldId id="304" r:id="rId33"/>
    <p:sldId id="298" r:id="rId34"/>
    <p:sldId id="299" r:id="rId35"/>
    <p:sldId id="300" r:id="rId36"/>
    <p:sldId id="305" r:id="rId37"/>
    <p:sldId id="309" r:id="rId38"/>
    <p:sldId id="310" r:id="rId39"/>
    <p:sldId id="313" r:id="rId40"/>
    <p:sldId id="277" r:id="rId41"/>
    <p:sldId id="311" r:id="rId42"/>
    <p:sldId id="31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8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AE16F-75DB-455E-838F-B297089D395A}" type="datetimeFigureOut">
              <a:rPr lang="en-US" smtClean="0"/>
              <a:pPr/>
              <a:t>07/02/2018</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3D88A6-9F0E-4A68-AF51-AEC0923B3B63}" type="slidenum">
              <a:rPr lang="en-US" smtClean="0"/>
              <a:pPr/>
              <a:t>‹#›</a:t>
            </a:fld>
            <a:endParaRPr lang="en-US"/>
          </a:p>
        </p:txBody>
      </p:sp>
    </p:spTree>
    <p:extLst>
      <p:ext uri="{BB962C8B-B14F-4D97-AF65-F5344CB8AC3E}">
        <p14:creationId xmlns:p14="http://schemas.microsoft.com/office/powerpoint/2010/main" val="80881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5419D13-8DA2-4088-8F80-90CD007E9CB6}" type="slidenum">
              <a:rPr lang="fr-FR" smtClean="0"/>
              <a:pPr/>
              <a:t>1</a:t>
            </a:fld>
            <a:endParaRPr lang="fr-FR"/>
          </a:p>
        </p:txBody>
      </p:sp>
    </p:spTree>
    <p:extLst>
      <p:ext uri="{BB962C8B-B14F-4D97-AF65-F5344CB8AC3E}">
        <p14:creationId xmlns:p14="http://schemas.microsoft.com/office/powerpoint/2010/main" val="207872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0724CE2B-79B0-4462-9FF2-BB3451E58D12}" type="datetime1">
              <a:rPr lang="en-US" smtClean="0"/>
              <a:pPr/>
              <a:t>07/02/2018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Espace réservé du numéro de diapositive 5"/>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FFCEF76E-7E1D-4B18-BCE9-72EB63DEFD66}" type="datetime1">
              <a:rPr lang="en-US" smtClean="0"/>
              <a:pPr/>
              <a:t>07/02/2018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Espace réservé du numéro de diapositive 5"/>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9598866-9314-4502-B6BD-B0FEC2CACE7D}" type="datetime1">
              <a:rPr lang="en-US" smtClean="0"/>
              <a:pPr/>
              <a:t>07/02/2018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Espace réservé du numéro de diapositive 5"/>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00F3B64-7429-43E9-84EA-7EC4A3565FB0}" type="datetime1">
              <a:rPr lang="en-US" smtClean="0"/>
              <a:pPr/>
              <a:t>07/02/2018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Espace réservé du numéro de diapositive 5"/>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B4D704B-9B13-4936-8C44-9289008EDAA9}" type="datetime1">
              <a:rPr lang="en-US" smtClean="0"/>
              <a:pPr/>
              <a:t>07/02/2018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Espace réservé du numéro de diapositive 5"/>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B5F605BB-9CD3-4B5B-A92D-4E8668C74AC2}" type="datetime1">
              <a:rPr lang="en-US" smtClean="0"/>
              <a:pPr/>
              <a:t>07/02/2018</a:t>
            </a:fld>
            <a:endParaRPr lang="en-US"/>
          </a:p>
        </p:txBody>
      </p:sp>
      <p:sp>
        <p:nvSpPr>
          <p:cNvPr id="6" name="Espace réservé du pied de page 5"/>
          <p:cNvSpPr>
            <a:spLocks noGrp="1"/>
          </p:cNvSpPr>
          <p:nvPr>
            <p:ph type="ftr" sz="quarter" idx="11"/>
          </p:nvPr>
        </p:nvSpPr>
        <p:spPr/>
        <p:txBody>
          <a:bodyPr/>
          <a:lstStyle/>
          <a:p>
            <a:r>
              <a:rPr lang="it-IT"/>
              <a:t>UCL-ISPL Space Seminar - London                       13 Dec 2017</a:t>
            </a:r>
            <a:endParaRPr lang="en-US"/>
          </a:p>
        </p:txBody>
      </p:sp>
      <p:sp>
        <p:nvSpPr>
          <p:cNvPr id="7" name="Espace réservé du numéro de diapositive 6"/>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F5391594-B2AD-44E9-B44B-969A8D95EBF6}" type="datetime1">
              <a:rPr lang="en-US" smtClean="0"/>
              <a:pPr/>
              <a:t>07/02/2018</a:t>
            </a:fld>
            <a:endParaRPr lang="en-US"/>
          </a:p>
        </p:txBody>
      </p:sp>
      <p:sp>
        <p:nvSpPr>
          <p:cNvPr id="8" name="Espace réservé du pied de page 7"/>
          <p:cNvSpPr>
            <a:spLocks noGrp="1"/>
          </p:cNvSpPr>
          <p:nvPr>
            <p:ph type="ftr" sz="quarter" idx="11"/>
          </p:nvPr>
        </p:nvSpPr>
        <p:spPr/>
        <p:txBody>
          <a:bodyPr/>
          <a:lstStyle/>
          <a:p>
            <a:r>
              <a:rPr lang="it-IT"/>
              <a:t>UCL-ISPL Space Seminar - London                       13 Dec 2017</a:t>
            </a:r>
            <a:endParaRPr lang="en-US"/>
          </a:p>
        </p:txBody>
      </p:sp>
      <p:sp>
        <p:nvSpPr>
          <p:cNvPr id="9" name="Espace réservé du numéro de diapositive 8"/>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p>
            <a:fld id="{4CC6371C-9C06-4D62-AD89-7D4580767321}" type="datetime1">
              <a:rPr lang="en-US" smtClean="0"/>
              <a:pPr/>
              <a:t>07/02/2018</a:t>
            </a:fld>
            <a:endParaRPr lang="en-US"/>
          </a:p>
        </p:txBody>
      </p:sp>
      <p:sp>
        <p:nvSpPr>
          <p:cNvPr id="4" name="Espace réservé du pied de page 3"/>
          <p:cNvSpPr>
            <a:spLocks noGrp="1"/>
          </p:cNvSpPr>
          <p:nvPr>
            <p:ph type="ftr" sz="quarter" idx="11"/>
          </p:nvPr>
        </p:nvSpPr>
        <p:spPr/>
        <p:txBody>
          <a:bodyPr/>
          <a:lstStyle/>
          <a:p>
            <a:r>
              <a:rPr lang="it-IT"/>
              <a:t>UCL-ISPL Space Seminar - London                       13 Dec 2017</a:t>
            </a:r>
            <a:endParaRPr lang="en-US"/>
          </a:p>
        </p:txBody>
      </p:sp>
      <p:sp>
        <p:nvSpPr>
          <p:cNvPr id="5" name="Espace réservé du numéro de diapositive 4"/>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2FCE97-6330-47CF-BC01-D93E1921C7DD}" type="datetime1">
              <a:rPr lang="en-US" smtClean="0"/>
              <a:pPr/>
              <a:t>07/02/2018</a:t>
            </a:fld>
            <a:endParaRPr lang="en-US"/>
          </a:p>
        </p:txBody>
      </p:sp>
      <p:sp>
        <p:nvSpPr>
          <p:cNvPr id="3" name="Espace réservé du pied de page 2"/>
          <p:cNvSpPr>
            <a:spLocks noGrp="1"/>
          </p:cNvSpPr>
          <p:nvPr>
            <p:ph type="ftr" sz="quarter" idx="11"/>
          </p:nvPr>
        </p:nvSpPr>
        <p:spPr/>
        <p:txBody>
          <a:bodyPr/>
          <a:lstStyle/>
          <a:p>
            <a:r>
              <a:rPr lang="it-IT"/>
              <a:t>UCL-ISPL Space Seminar - London                       13 Dec 2017</a:t>
            </a:r>
            <a:endParaRPr lang="en-US"/>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B92B29F-77EA-4DBA-8CFF-8B4259048EE6}" type="datetime1">
              <a:rPr lang="en-US" smtClean="0"/>
              <a:pPr/>
              <a:t>07/02/2018</a:t>
            </a:fld>
            <a:endParaRPr lang="en-US"/>
          </a:p>
        </p:txBody>
      </p:sp>
      <p:sp>
        <p:nvSpPr>
          <p:cNvPr id="6" name="Espace réservé du pied de page 5"/>
          <p:cNvSpPr>
            <a:spLocks noGrp="1"/>
          </p:cNvSpPr>
          <p:nvPr>
            <p:ph type="ftr" sz="quarter" idx="11"/>
          </p:nvPr>
        </p:nvSpPr>
        <p:spPr/>
        <p:txBody>
          <a:bodyPr/>
          <a:lstStyle/>
          <a:p>
            <a:r>
              <a:rPr lang="it-IT"/>
              <a:t>UCL-ISPL Space Seminar - London                       13 Dec 2017</a:t>
            </a:r>
            <a:endParaRPr lang="en-US"/>
          </a:p>
        </p:txBody>
      </p:sp>
      <p:sp>
        <p:nvSpPr>
          <p:cNvPr id="7" name="Espace réservé du numéro de diapositive 6"/>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5FBD04C-9DA3-49FC-8B2D-9492E75A9560}" type="datetime1">
              <a:rPr lang="en-US" smtClean="0"/>
              <a:pPr/>
              <a:t>07/02/2018</a:t>
            </a:fld>
            <a:endParaRPr lang="en-US"/>
          </a:p>
        </p:txBody>
      </p:sp>
      <p:sp>
        <p:nvSpPr>
          <p:cNvPr id="6" name="Espace réservé du pied de page 5"/>
          <p:cNvSpPr>
            <a:spLocks noGrp="1"/>
          </p:cNvSpPr>
          <p:nvPr>
            <p:ph type="ftr" sz="quarter" idx="11"/>
          </p:nvPr>
        </p:nvSpPr>
        <p:spPr/>
        <p:txBody>
          <a:bodyPr/>
          <a:lstStyle/>
          <a:p>
            <a:r>
              <a:rPr lang="it-IT"/>
              <a:t>UCL-ISPL Space Seminar - London                       13 Dec 2017</a:t>
            </a:r>
            <a:endParaRPr lang="en-US"/>
          </a:p>
        </p:txBody>
      </p:sp>
      <p:sp>
        <p:nvSpPr>
          <p:cNvPr id="7" name="Espace réservé du numéro de diapositive 6"/>
          <p:cNvSpPr>
            <a:spLocks noGrp="1"/>
          </p:cNvSpPr>
          <p:nvPr>
            <p:ph type="sldNum" sz="quarter" idx="12"/>
          </p:nvPr>
        </p:nvSpPr>
        <p:spPr/>
        <p:txBody>
          <a:bodyPr/>
          <a:lstStyle/>
          <a:p>
            <a:fld id="{EF6C75E7-45E0-486C-B656-EFD0A14AE5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0228C-0827-4A48-A65E-EF1D63D87B56}" type="datetime1">
              <a:rPr lang="en-US" smtClean="0"/>
              <a:pPr/>
              <a:t>07/02/2018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UCL-ISPL Space Seminar - London                       13 Dec 2017</a:t>
            </a: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C75E7-45E0-486C-B656-EFD0A14AE5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513112"/>
            <a:ext cx="7772400" cy="1470025"/>
          </a:xfrm>
        </p:spPr>
        <p:txBody>
          <a:bodyPr>
            <a:normAutofit fontScale="90000"/>
          </a:bodyPr>
          <a:lstStyle/>
          <a:p>
            <a:pPr fontAlgn="base"/>
            <a:r>
              <a:rPr lang="en-GB" sz="5400" b="1" dirty="0">
                <a:solidFill>
                  <a:srgbClr val="FF0000"/>
                </a:solidFill>
              </a:rPr>
              <a:t>The Legacy of the Outer Space Treaty</a:t>
            </a:r>
            <a:r>
              <a:rPr lang="fr-FR" dirty="0"/>
              <a:t/>
            </a:r>
            <a:br>
              <a:rPr lang="fr-FR" dirty="0"/>
            </a:br>
            <a:endParaRPr lang="fr-FR" sz="3100" dirty="0">
              <a:latin typeface="+mn-lt"/>
            </a:endParaRPr>
          </a:p>
        </p:txBody>
      </p:sp>
      <p:sp>
        <p:nvSpPr>
          <p:cNvPr id="3" name="Sous-titre 2"/>
          <p:cNvSpPr>
            <a:spLocks noGrp="1"/>
          </p:cNvSpPr>
          <p:nvPr>
            <p:ph type="subTitle" idx="1"/>
          </p:nvPr>
        </p:nvSpPr>
        <p:spPr>
          <a:xfrm>
            <a:off x="1225352" y="3212976"/>
            <a:ext cx="6400800" cy="2592288"/>
          </a:xfrm>
        </p:spPr>
        <p:txBody>
          <a:bodyPr>
            <a:noAutofit/>
          </a:bodyPr>
          <a:lstStyle/>
          <a:p>
            <a:r>
              <a:rPr lang="en-GB" sz="3600" b="1" dirty="0">
                <a:solidFill>
                  <a:schemeClr val="tx1"/>
                </a:solidFill>
              </a:rPr>
              <a:t>Gérard Brachet </a:t>
            </a:r>
            <a:br>
              <a:rPr lang="en-GB" sz="3600" b="1" dirty="0">
                <a:solidFill>
                  <a:schemeClr val="tx1"/>
                </a:solidFill>
              </a:rPr>
            </a:br>
            <a:r>
              <a:rPr lang="en-GB" sz="2400" b="1" dirty="0">
                <a:solidFill>
                  <a:schemeClr val="tx1"/>
                </a:solidFill>
              </a:rPr>
              <a:t>Space Policy Consultant</a:t>
            </a:r>
          </a:p>
          <a:p>
            <a:r>
              <a:rPr lang="en-GB" sz="2000" b="1" dirty="0">
                <a:solidFill>
                  <a:schemeClr val="tx1"/>
                </a:solidFill>
              </a:rPr>
              <a:t>Founder and CEO of  Spot Image (1982-1994) </a:t>
            </a:r>
          </a:p>
          <a:p>
            <a:r>
              <a:rPr lang="en-GB" sz="2000" b="1" dirty="0">
                <a:solidFill>
                  <a:schemeClr val="tx1"/>
                </a:solidFill>
              </a:rPr>
              <a:t>Director General CNES (1997-2002)</a:t>
            </a:r>
          </a:p>
          <a:p>
            <a:r>
              <a:rPr lang="en-GB" sz="2000" b="1" dirty="0">
                <a:solidFill>
                  <a:schemeClr val="tx1"/>
                </a:solidFill>
              </a:rPr>
              <a:t>Chairman, UN COPUOS (2006-2008)</a:t>
            </a:r>
            <a:br>
              <a:rPr lang="en-GB" sz="2000" b="1" dirty="0">
                <a:solidFill>
                  <a:schemeClr val="tx1"/>
                </a:solidFill>
              </a:rPr>
            </a:br>
            <a:r>
              <a:rPr lang="en-GB" sz="2000" b="1" dirty="0">
                <a:solidFill>
                  <a:schemeClr val="tx1"/>
                </a:solidFill>
              </a:rPr>
              <a:t>Paris, France</a:t>
            </a:r>
            <a:r>
              <a:rPr lang="fr-FR" sz="3600" dirty="0"/>
              <a:t/>
            </a:r>
            <a:br>
              <a:rPr lang="fr-FR" sz="3600" dirty="0"/>
            </a:br>
            <a:endParaRPr lang="fr-FR" sz="3600" dirty="0"/>
          </a:p>
        </p:txBody>
      </p:sp>
      <p:sp>
        <p:nvSpPr>
          <p:cNvPr id="4" name="Espace réservé du pied de page 3"/>
          <p:cNvSpPr>
            <a:spLocks noGrp="1"/>
          </p:cNvSpPr>
          <p:nvPr>
            <p:ph type="ftr" sz="quarter" idx="11"/>
          </p:nvPr>
        </p:nvSpPr>
        <p:spPr/>
        <p:txBody>
          <a:bodyPr/>
          <a:lstStyle/>
          <a:p>
            <a:r>
              <a:rPr lang="it-IT"/>
              <a:t>UCL-ISPL Space Seminar - London                       13 Dec 2017</a:t>
            </a:r>
            <a:endParaRPr lang="fr-FR"/>
          </a:p>
        </p:txBody>
      </p:sp>
      <p:sp>
        <p:nvSpPr>
          <p:cNvPr id="5" name="Espace réservé du numéro de diapositive 4"/>
          <p:cNvSpPr>
            <a:spLocks noGrp="1"/>
          </p:cNvSpPr>
          <p:nvPr>
            <p:ph type="sldNum" sz="quarter" idx="12"/>
          </p:nvPr>
        </p:nvSpPr>
        <p:spPr/>
        <p:txBody>
          <a:bodyPr/>
          <a:lstStyle/>
          <a:p>
            <a:fld id="{EF6C75E7-45E0-486C-B656-EFD0A14AE5B5}" type="slidenum">
              <a:rPr lang="en-US" smtClean="0"/>
              <a:pPr/>
              <a:t>1</a:t>
            </a:fld>
            <a:endParaRPr lang="en-US"/>
          </a:p>
        </p:txBody>
      </p:sp>
    </p:spTree>
    <p:extLst>
      <p:ext uri="{BB962C8B-B14F-4D97-AF65-F5344CB8AC3E}">
        <p14:creationId xmlns:p14="http://schemas.microsoft.com/office/powerpoint/2010/main" val="212189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57200" y="1600200"/>
            <a:ext cx="8229600" cy="4756149"/>
          </a:xfrm>
        </p:spPr>
        <p:txBody>
          <a:bodyPr>
            <a:normAutofit fontScale="25000" lnSpcReduction="20000"/>
          </a:bodyPr>
          <a:lstStyle/>
          <a:p>
            <a:pPr marL="0" indent="0">
              <a:buNone/>
            </a:pPr>
            <a:r>
              <a:rPr lang="en-US" sz="5100" dirty="0">
                <a:latin typeface="Arial Black" panose="020B0A04020102020204" pitchFamily="34" charset="0"/>
              </a:rPr>
              <a:t>These principles have been successfully supported over the years by all space-faring nations. </a:t>
            </a:r>
          </a:p>
          <a:p>
            <a:pPr marL="0" indent="0">
              <a:buNone/>
            </a:pPr>
            <a:endParaRPr lang="en-US" sz="5100" dirty="0">
              <a:latin typeface="Arial Black" panose="020B0A04020102020204" pitchFamily="34" charset="0"/>
            </a:endParaRPr>
          </a:p>
          <a:p>
            <a:pPr marL="0" indent="0">
              <a:buNone/>
            </a:pPr>
            <a:r>
              <a:rPr lang="en-US" sz="5100" dirty="0">
                <a:latin typeface="Arial Black" panose="020B0A04020102020204" pitchFamily="34" charset="0"/>
              </a:rPr>
              <a:t>Today, 105 States have ratified the OST.  </a:t>
            </a:r>
          </a:p>
          <a:p>
            <a:pPr marL="0" indent="0">
              <a:buNone/>
            </a:pPr>
            <a:r>
              <a:rPr lang="en-US" sz="5100" dirty="0">
                <a:latin typeface="Arial Black" panose="020B0A04020102020204" pitchFamily="34" charset="0"/>
              </a:rPr>
              <a:t>However, some states who own and operate satellites have not ratified the OST (e.g. Columbia).</a:t>
            </a:r>
          </a:p>
          <a:p>
            <a:pPr marL="0" indent="0">
              <a:buNone/>
            </a:pPr>
            <a:endParaRPr lang="en-US" sz="5100" dirty="0">
              <a:latin typeface="Arial Black" panose="020B0A04020102020204" pitchFamily="34" charset="0"/>
            </a:endParaRPr>
          </a:p>
          <a:p>
            <a:pPr marL="0" indent="0">
              <a:buNone/>
            </a:pPr>
            <a:r>
              <a:rPr lang="en-US" sz="5100" dirty="0">
                <a:latin typeface="Arial Black" panose="020B0A04020102020204" pitchFamily="34" charset="0"/>
              </a:rPr>
              <a:t>Nine countries and one regional grouping have an orbital launch capability, but only six of them launch spacecraft regularly :</a:t>
            </a:r>
          </a:p>
          <a:p>
            <a:pPr marL="0" indent="0">
              <a:buNone/>
            </a:pPr>
            <a:endParaRPr lang="en-US" sz="5100" dirty="0">
              <a:latin typeface="Arial Black" panose="020B0A04020102020204" pitchFamily="34" charset="0"/>
            </a:endParaRP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China</a:t>
            </a: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Europe (ESA)</a:t>
            </a: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India</a:t>
            </a:r>
          </a:p>
          <a:p>
            <a:pPr marL="0" indent="0">
              <a:buNone/>
            </a:pPr>
            <a:r>
              <a:rPr lang="en-US" sz="5100" dirty="0">
                <a:latin typeface="Arial Black" panose="020B0A04020102020204" pitchFamily="34" charset="0"/>
              </a:rPr>
              <a:t>.	Iran</a:t>
            </a:r>
          </a:p>
          <a:p>
            <a:pPr marL="0" indent="0">
              <a:buNone/>
            </a:pPr>
            <a:r>
              <a:rPr lang="en-US" sz="5100" dirty="0">
                <a:latin typeface="Arial Black" panose="020B0A04020102020204" pitchFamily="34" charset="0"/>
              </a:rPr>
              <a:t>.	Israel</a:t>
            </a: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Japan</a:t>
            </a:r>
          </a:p>
          <a:p>
            <a:pPr marL="0" indent="0">
              <a:buNone/>
            </a:pPr>
            <a:r>
              <a:rPr lang="en-US" sz="5100" dirty="0">
                <a:latin typeface="Arial Black" panose="020B0A04020102020204" pitchFamily="34" charset="0"/>
              </a:rPr>
              <a:t>.	South Korea</a:t>
            </a:r>
          </a:p>
          <a:p>
            <a:pPr marL="0" indent="0">
              <a:buNone/>
            </a:pPr>
            <a:r>
              <a:rPr lang="en-US" sz="5100" dirty="0">
                <a:latin typeface="Arial Black" panose="020B0A04020102020204" pitchFamily="34" charset="0"/>
              </a:rPr>
              <a:t>.	North Korea</a:t>
            </a: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Russia</a:t>
            </a:r>
          </a:p>
          <a:p>
            <a:pPr marL="0" indent="0">
              <a:buNone/>
            </a:pPr>
            <a:r>
              <a:rPr lang="en-US" sz="5100" dirty="0">
                <a:latin typeface="Arial Black" panose="020B0A04020102020204" pitchFamily="34" charset="0"/>
              </a:rPr>
              <a:t>.	</a:t>
            </a:r>
            <a:r>
              <a:rPr lang="en-US" sz="5100" u="sng" dirty="0">
                <a:latin typeface="Arial Black" panose="020B0A04020102020204" pitchFamily="34" charset="0"/>
              </a:rPr>
              <a:t>United States</a:t>
            </a:r>
          </a:p>
          <a:p>
            <a:pPr marL="0" indent="0">
              <a:buNone/>
            </a:pPr>
            <a:endParaRPr lang="en-US" sz="5100" dirty="0">
              <a:latin typeface="Arial Black" panose="020B0A04020102020204" pitchFamily="34" charset="0"/>
            </a:endParaRPr>
          </a:p>
          <a:p>
            <a:pPr marL="0" indent="0">
              <a:buNone/>
            </a:pPr>
            <a:r>
              <a:rPr lang="en-US" sz="5100" dirty="0">
                <a:latin typeface="Arial Black" panose="020B0A04020102020204" pitchFamily="34" charset="0"/>
              </a:rPr>
              <a:t>In addition, many private launch operators are now on the market. They will probably extend this list in the near future. </a:t>
            </a: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r>
              <a:rPr lang="en-US" sz="2400" dirty="0">
                <a:latin typeface="Arial Black" panose="020B0A04020102020204" pitchFamily="34" charset="0"/>
              </a:rPr>
              <a:t>	</a:t>
            </a:r>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10</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402278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en-GB" b="1" dirty="0">
                <a:solidFill>
                  <a:srgbClr val="FF0000"/>
                </a:solidFill>
              </a:rPr>
              <a:t>The Legacy of the Outer Space Treaty</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026480"/>
            <a:ext cx="5112568" cy="3705699"/>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9647" y="3573016"/>
            <a:ext cx="4794353" cy="2866632"/>
          </a:xfrm>
          <a:prstGeom prst="rect">
            <a:avLst/>
          </a:prstGeom>
          <a:noFill/>
          <a:ln w="9525">
            <a:noFill/>
            <a:miter lim="800000"/>
            <a:headEnd/>
            <a:tailEnd/>
          </a:ln>
        </p:spPr>
      </p:pic>
      <p:sp>
        <p:nvSpPr>
          <p:cNvPr id="6" name="ZoneTexte 5"/>
          <p:cNvSpPr txBox="1"/>
          <p:nvPr/>
        </p:nvSpPr>
        <p:spPr>
          <a:xfrm>
            <a:off x="5436096" y="2060848"/>
            <a:ext cx="3419872" cy="646331"/>
          </a:xfrm>
          <a:prstGeom prst="rect">
            <a:avLst/>
          </a:prstGeom>
          <a:noFill/>
        </p:spPr>
        <p:txBody>
          <a:bodyPr wrap="square" rtlCol="0">
            <a:spAutoFit/>
          </a:bodyPr>
          <a:lstStyle/>
          <a:p>
            <a:r>
              <a:rPr lang="en-US" b="1" dirty="0"/>
              <a:t>Satellite launch bases and capability</a:t>
            </a:r>
          </a:p>
        </p:txBody>
      </p:sp>
      <p:sp>
        <p:nvSpPr>
          <p:cNvPr id="7" name="Espace réservé du numéro de diapositive 6"/>
          <p:cNvSpPr>
            <a:spLocks noGrp="1"/>
          </p:cNvSpPr>
          <p:nvPr>
            <p:ph type="sldNum" sz="quarter" idx="12"/>
          </p:nvPr>
        </p:nvSpPr>
        <p:spPr/>
        <p:txBody>
          <a:bodyPr/>
          <a:lstStyle/>
          <a:p>
            <a:fld id="{EF6C75E7-45E0-486C-B656-EFD0A14AE5B5}" type="slidenum">
              <a:rPr lang="en-US" smtClean="0"/>
              <a:pPr/>
              <a:t>11</a:t>
            </a:fld>
            <a:endParaRPr lang="en-US"/>
          </a:p>
        </p:txBody>
      </p:sp>
      <p:sp>
        <p:nvSpPr>
          <p:cNvPr id="8" name="Espace réservé du pied de page 7"/>
          <p:cNvSpPr>
            <a:spLocks noGrp="1"/>
          </p:cNvSpPr>
          <p:nvPr>
            <p:ph type="ftr" sz="quarter" idx="11"/>
          </p:nvPr>
        </p:nvSpPr>
        <p:spPr/>
        <p:txBody>
          <a:bodyPr/>
          <a:lstStyle/>
          <a:p>
            <a:r>
              <a:rPr lang="it-IT"/>
              <a:t>UCL-ISPL Space Seminar - London                       13 Dec 2017</a:t>
            </a:r>
            <a:endParaRPr lang="en-US"/>
          </a:p>
        </p:txBody>
      </p:sp>
      <p:sp>
        <p:nvSpPr>
          <p:cNvPr id="9" name="ZoneTexte 8"/>
          <p:cNvSpPr txBox="1"/>
          <p:nvPr/>
        </p:nvSpPr>
        <p:spPr>
          <a:xfrm>
            <a:off x="6084168" y="1320733"/>
            <a:ext cx="1905202" cy="461665"/>
          </a:xfrm>
          <a:prstGeom prst="rect">
            <a:avLst/>
          </a:prstGeom>
          <a:noFill/>
        </p:spPr>
        <p:txBody>
          <a:bodyPr wrap="none" rtlCol="0">
            <a:spAutoFit/>
          </a:bodyPr>
          <a:lstStyle/>
          <a:p>
            <a:r>
              <a:rPr lang="en-US" sz="2400" b="1" dirty="0"/>
              <a:t>50 years later</a:t>
            </a:r>
          </a:p>
        </p:txBody>
      </p:sp>
      <p:sp>
        <p:nvSpPr>
          <p:cNvPr id="10" name="ZoneTexte 9"/>
          <p:cNvSpPr txBox="1"/>
          <p:nvPr/>
        </p:nvSpPr>
        <p:spPr>
          <a:xfrm>
            <a:off x="1691680" y="5517232"/>
            <a:ext cx="2664297" cy="646331"/>
          </a:xfrm>
          <a:prstGeom prst="rect">
            <a:avLst/>
          </a:prstGeom>
          <a:noFill/>
        </p:spPr>
        <p:txBody>
          <a:bodyPr wrap="square" rtlCol="0">
            <a:spAutoFit/>
          </a:bodyPr>
          <a:lstStyle/>
          <a:p>
            <a:r>
              <a:rPr lang="en-US" b="1" dirty="0"/>
              <a:t>Civil and military Satellites in operation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072" y="153333"/>
            <a:ext cx="8229600" cy="1143000"/>
          </a:xfrm>
        </p:spPr>
        <p:txBody>
          <a:bodyPr>
            <a:normAutofit fontScale="90000"/>
          </a:bodyPr>
          <a:lstStyle/>
          <a:p>
            <a:r>
              <a:rPr lang="en-GB" b="1" dirty="0">
                <a:solidFill>
                  <a:srgbClr val="FF0000"/>
                </a:solidFill>
              </a:rPr>
              <a:t>The Legacy of the Outer Space Treaty</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05" y="1234220"/>
            <a:ext cx="3642195" cy="5358373"/>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849" y="1597006"/>
            <a:ext cx="3355823" cy="502578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EF6C75E7-45E0-486C-B656-EFD0A14AE5B5}" type="slidenum">
              <a:rPr lang="en-US" smtClean="0"/>
              <a:pPr/>
              <a:t>12</a:t>
            </a:fld>
            <a:endParaRPr lang="en-US"/>
          </a:p>
        </p:txBody>
      </p:sp>
      <p:sp>
        <p:nvSpPr>
          <p:cNvPr id="6" name="Espace réservé du pied de page 5"/>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4067944" y="1772816"/>
            <a:ext cx="1080120" cy="1200329"/>
          </a:xfrm>
          <a:prstGeom prst="rect">
            <a:avLst/>
          </a:prstGeom>
          <a:noFill/>
        </p:spPr>
        <p:txBody>
          <a:bodyPr wrap="square" rtlCol="0">
            <a:spAutoFit/>
          </a:bodyPr>
          <a:lstStyle/>
          <a:p>
            <a:r>
              <a:rPr lang="en-US" b="1" dirty="0"/>
              <a:t>Space budgets in 2013 (OECD)</a:t>
            </a:r>
          </a:p>
        </p:txBody>
      </p:sp>
      <p:sp>
        <p:nvSpPr>
          <p:cNvPr id="3" name="ZoneTexte 2">
            <a:extLst>
              <a:ext uri="{FF2B5EF4-FFF2-40B4-BE49-F238E27FC236}">
                <a16:creationId xmlns="" xmlns:a16="http://schemas.microsoft.com/office/drawing/2014/main" id="{A0D3076A-2F8B-4B48-AB24-150F301F6027}"/>
              </a:ext>
            </a:extLst>
          </p:cNvPr>
          <p:cNvSpPr txBox="1"/>
          <p:nvPr/>
        </p:nvSpPr>
        <p:spPr>
          <a:xfrm>
            <a:off x="923808" y="997694"/>
            <a:ext cx="6696192" cy="338554"/>
          </a:xfrm>
          <a:prstGeom prst="rect">
            <a:avLst/>
          </a:prstGeom>
          <a:noFill/>
        </p:spPr>
        <p:txBody>
          <a:bodyPr wrap="none" rtlCol="0">
            <a:spAutoFit/>
          </a:bodyPr>
          <a:lstStyle/>
          <a:p>
            <a:r>
              <a:rPr lang="fr-FR" sz="1600" dirty="0">
                <a:latin typeface="Arial Black" panose="020B0A04020102020204" pitchFamily="34" charset="0"/>
              </a:rPr>
              <a:t>In 2017, </a:t>
            </a:r>
            <a:r>
              <a:rPr lang="fr-FR" sz="1600" dirty="0" err="1">
                <a:latin typeface="Arial Black" panose="020B0A04020102020204" pitchFamily="34" charset="0"/>
              </a:rPr>
              <a:t>sixty</a:t>
            </a:r>
            <a:r>
              <a:rPr lang="fr-FR" sz="1600" dirty="0">
                <a:latin typeface="Arial Black" panose="020B0A04020102020204" pitchFamily="34" charset="0"/>
              </a:rPr>
              <a:t> countries have at least one satellite in </a:t>
            </a:r>
            <a:r>
              <a:rPr lang="fr-FR" sz="1600" dirty="0" err="1">
                <a:latin typeface="Arial Black" panose="020B0A04020102020204" pitchFamily="34" charset="0"/>
              </a:rPr>
              <a:t>orbit</a:t>
            </a:r>
            <a:endParaRPr lang="fr-FR" sz="1600" dirty="0">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13</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1043608" y="1196752"/>
            <a:ext cx="6480720" cy="3231654"/>
          </a:xfrm>
          <a:prstGeom prst="rect">
            <a:avLst/>
          </a:prstGeom>
          <a:noFill/>
        </p:spPr>
        <p:txBody>
          <a:bodyPr wrap="square" rtlCol="0">
            <a:spAutoFit/>
          </a:bodyPr>
          <a:lstStyle/>
          <a:p>
            <a:r>
              <a:rPr lang="en-US" sz="2000" dirty="0">
                <a:latin typeface="Arial Black" pitchFamily="34" charset="0"/>
              </a:rPr>
              <a:t>The US continues to dominate and its space expenditure is by far the largest, not only its civilian, NASA-led programme, </a:t>
            </a:r>
          </a:p>
          <a:p>
            <a:r>
              <a:rPr lang="en-US" sz="2000" dirty="0">
                <a:latin typeface="Arial Black" pitchFamily="34" charset="0"/>
              </a:rPr>
              <a:t>… but its military space program is very extensive and represents probably more than half of the world’s expenditure in military space!</a:t>
            </a:r>
          </a:p>
          <a:p>
            <a:endParaRPr lang="en-US" sz="3200" dirty="0">
              <a:latin typeface="Arial Black" pitchFamily="34" charset="0"/>
            </a:endParaRPr>
          </a:p>
          <a:p>
            <a:endParaRPr lang="en-US" sz="320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676" y="3530707"/>
            <a:ext cx="4440324" cy="3076451"/>
          </a:xfrm>
          <a:prstGeom prst="rect">
            <a:avLst/>
          </a:prstGeom>
          <a:noFill/>
          <a:ln w="9525">
            <a:noFill/>
            <a:miter lim="800000"/>
            <a:headEnd/>
            <a:tailEnd/>
          </a:ln>
        </p:spPr>
      </p:pic>
      <p:pic>
        <p:nvPicPr>
          <p:cNvPr id="9" name="Image 8">
            <a:extLst>
              <a:ext uri="{FF2B5EF4-FFF2-40B4-BE49-F238E27FC236}">
                <a16:creationId xmlns="" xmlns:a16="http://schemas.microsoft.com/office/drawing/2014/main" id="{A09BA24C-53BA-41EC-A52A-B254CB7BB3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8964" y="3055307"/>
            <a:ext cx="4248472" cy="26404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6525"/>
            <a:ext cx="8229600" cy="1143000"/>
          </a:xfrm>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14</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323528" y="1124744"/>
            <a:ext cx="6480720" cy="3914918"/>
          </a:xfrm>
          <a:prstGeom prst="rect">
            <a:avLst/>
          </a:prstGeom>
          <a:noFill/>
        </p:spPr>
        <p:txBody>
          <a:bodyPr wrap="square" rtlCol="0">
            <a:spAutoFit/>
          </a:bodyPr>
          <a:lstStyle/>
          <a:p>
            <a:pPr>
              <a:lnSpc>
                <a:spcPct val="90000"/>
              </a:lnSpc>
            </a:pPr>
            <a:r>
              <a:rPr lang="en-US" sz="2000" dirty="0">
                <a:latin typeface="Arial Black" pitchFamily="34" charset="0"/>
              </a:rPr>
              <a:t>Russia is trying hard to rebuild its space capability in order to become a great player again, building on its vast experience</a:t>
            </a:r>
          </a:p>
          <a:p>
            <a:pPr>
              <a:lnSpc>
                <a:spcPct val="90000"/>
              </a:lnSpc>
            </a:pPr>
            <a:r>
              <a:rPr lang="en-US" sz="2000" dirty="0">
                <a:latin typeface="Arial Black" pitchFamily="34" charset="0"/>
              </a:rPr>
              <a:t>and its industrial base. </a:t>
            </a:r>
          </a:p>
          <a:p>
            <a:pPr>
              <a:lnSpc>
                <a:spcPct val="90000"/>
              </a:lnSpc>
            </a:pPr>
            <a:endParaRPr lang="en-US" sz="3200" dirty="0">
              <a:latin typeface="Arial Black" pitchFamily="34" charset="0"/>
            </a:endParaRPr>
          </a:p>
          <a:p>
            <a:pPr>
              <a:lnSpc>
                <a:spcPct val="90000"/>
              </a:lnSpc>
            </a:pPr>
            <a:r>
              <a:rPr lang="en-US" sz="2000" dirty="0">
                <a:latin typeface="Arial Black" pitchFamily="34" charset="0"/>
              </a:rPr>
              <a:t>However, the </a:t>
            </a:r>
          </a:p>
          <a:p>
            <a:pPr>
              <a:lnSpc>
                <a:spcPct val="90000"/>
              </a:lnSpc>
            </a:pPr>
            <a:r>
              <a:rPr lang="en-US" sz="2000" dirty="0">
                <a:latin typeface="Arial Black" pitchFamily="34" charset="0"/>
              </a:rPr>
              <a:t>Russian </a:t>
            </a:r>
          </a:p>
          <a:p>
            <a:pPr>
              <a:lnSpc>
                <a:spcPct val="90000"/>
              </a:lnSpc>
            </a:pPr>
            <a:r>
              <a:rPr lang="en-US" sz="2000" dirty="0">
                <a:latin typeface="Arial Black" pitchFamily="34" charset="0"/>
              </a:rPr>
              <a:t>government’s </a:t>
            </a:r>
          </a:p>
          <a:p>
            <a:pPr>
              <a:lnSpc>
                <a:spcPct val="90000"/>
              </a:lnSpc>
            </a:pPr>
            <a:r>
              <a:rPr lang="en-US" sz="2000" dirty="0">
                <a:latin typeface="Arial Black" pitchFamily="34" charset="0"/>
              </a:rPr>
              <a:t>priority is clearly</a:t>
            </a:r>
          </a:p>
          <a:p>
            <a:pPr>
              <a:lnSpc>
                <a:spcPct val="90000"/>
              </a:lnSpc>
            </a:pPr>
            <a:r>
              <a:rPr lang="en-US" sz="2000" dirty="0">
                <a:latin typeface="Arial Black" pitchFamily="34" charset="0"/>
              </a:rPr>
              <a:t>its military space</a:t>
            </a:r>
          </a:p>
          <a:p>
            <a:pPr>
              <a:lnSpc>
                <a:spcPct val="90000"/>
              </a:lnSpc>
            </a:pPr>
            <a:r>
              <a:rPr lang="en-US" sz="2000" dirty="0">
                <a:latin typeface="Arial Black" pitchFamily="34" charset="0"/>
              </a:rPr>
              <a:t>capability and its</a:t>
            </a:r>
          </a:p>
          <a:p>
            <a:pPr>
              <a:lnSpc>
                <a:spcPct val="90000"/>
              </a:lnSpc>
            </a:pPr>
            <a:r>
              <a:rPr lang="en-US" sz="2000" dirty="0">
                <a:latin typeface="Arial Black" pitchFamily="34" charset="0"/>
              </a:rPr>
              <a:t>civilian programme</a:t>
            </a:r>
          </a:p>
          <a:p>
            <a:pPr>
              <a:lnSpc>
                <a:spcPct val="90000"/>
              </a:lnSpc>
            </a:pPr>
            <a:r>
              <a:rPr lang="en-US" sz="2000" dirty="0">
                <a:latin typeface="Arial Black" pitchFamily="34" charset="0"/>
              </a:rPr>
              <a:t>is suffering</a:t>
            </a:r>
            <a:r>
              <a:rPr lang="en-US" sz="2400" dirty="0">
                <a:latin typeface="Arial Black" pitchFamily="34" charset="0"/>
              </a:rPr>
              <a:t>.</a:t>
            </a:r>
          </a:p>
        </p:txBody>
      </p:sp>
      <p:pic>
        <p:nvPicPr>
          <p:cNvPr id="8" name="Image 7">
            <a:extLst>
              <a:ext uri="{FF2B5EF4-FFF2-40B4-BE49-F238E27FC236}">
                <a16:creationId xmlns="" xmlns:a16="http://schemas.microsoft.com/office/drawing/2014/main" id="{06056E78-F73B-4307-B6DB-045A33C8D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02" y="1937554"/>
            <a:ext cx="2996465" cy="4183743"/>
          </a:xfrm>
          <a:prstGeom prst="rect">
            <a:avLst/>
          </a:prstGeom>
        </p:spPr>
      </p:pic>
      <p:pic>
        <p:nvPicPr>
          <p:cNvPr id="10" name="Image 9">
            <a:extLst>
              <a:ext uri="{FF2B5EF4-FFF2-40B4-BE49-F238E27FC236}">
                <a16:creationId xmlns="" xmlns:a16="http://schemas.microsoft.com/office/drawing/2014/main" id="{43C347C3-79F7-4A5B-ACAB-D0C838592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118" y="2887117"/>
            <a:ext cx="2683764" cy="2839212"/>
          </a:xfrm>
          <a:prstGeom prst="rect">
            <a:avLst/>
          </a:prstGeom>
        </p:spPr>
      </p:pic>
      <p:sp>
        <p:nvSpPr>
          <p:cNvPr id="11" name="ZoneTexte 10">
            <a:extLst>
              <a:ext uri="{FF2B5EF4-FFF2-40B4-BE49-F238E27FC236}">
                <a16:creationId xmlns="" xmlns:a16="http://schemas.microsoft.com/office/drawing/2014/main" id="{0E4835CC-AE6F-4311-AE30-743DABE15BB6}"/>
              </a:ext>
            </a:extLst>
          </p:cNvPr>
          <p:cNvSpPr txBox="1"/>
          <p:nvPr/>
        </p:nvSpPr>
        <p:spPr>
          <a:xfrm>
            <a:off x="3279776" y="5726329"/>
            <a:ext cx="265329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The Mir </a:t>
            </a:r>
            <a:r>
              <a:rPr lang="fr-FR" sz="1400" dirty="0" err="1">
                <a:latin typeface="Arial" panose="020B0604020202020204" pitchFamily="34" charset="0"/>
                <a:cs typeface="Arial" panose="020B0604020202020204" pitchFamily="34" charset="0"/>
              </a:rPr>
              <a:t>Russian</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Space</a:t>
            </a:r>
            <a:r>
              <a:rPr lang="fr-FR" sz="1400" dirty="0">
                <a:latin typeface="Arial" panose="020B0604020202020204" pitchFamily="34" charset="0"/>
                <a:cs typeface="Arial" panose="020B0604020202020204" pitchFamily="34" charset="0"/>
              </a:rPr>
              <a:t> Station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 y="138555"/>
            <a:ext cx="8229600" cy="1143000"/>
          </a:xfrm>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15</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755576" y="1124744"/>
            <a:ext cx="6768752" cy="4025717"/>
          </a:xfrm>
          <a:prstGeom prst="rect">
            <a:avLst/>
          </a:prstGeom>
          <a:noFill/>
        </p:spPr>
        <p:txBody>
          <a:bodyPr wrap="square" rtlCol="0">
            <a:spAutoFit/>
          </a:bodyPr>
          <a:lstStyle/>
          <a:p>
            <a:pPr>
              <a:lnSpc>
                <a:spcPct val="90000"/>
              </a:lnSpc>
            </a:pPr>
            <a:r>
              <a:rPr lang="en-US" sz="2000" dirty="0">
                <a:latin typeface="Arial Black" pitchFamily="34" charset="0"/>
              </a:rPr>
              <a:t>China has become a very significant player and is not hiding its ambition to become a world leader. </a:t>
            </a:r>
          </a:p>
          <a:p>
            <a:pPr>
              <a:lnSpc>
                <a:spcPct val="90000"/>
              </a:lnSpc>
            </a:pPr>
            <a:r>
              <a:rPr lang="en-US" sz="2000" dirty="0">
                <a:latin typeface="Arial Black" pitchFamily="34" charset="0"/>
              </a:rPr>
              <a:t>An official China’s Space Policy is published and regularly updated. Its manned space program is developing steadily but with caution.</a:t>
            </a:r>
          </a:p>
          <a:p>
            <a:pPr>
              <a:lnSpc>
                <a:spcPct val="90000"/>
              </a:lnSpc>
            </a:pPr>
            <a:endParaRPr lang="en-US" sz="2000" dirty="0">
              <a:latin typeface="Arial Black" pitchFamily="34" charset="0"/>
            </a:endParaRPr>
          </a:p>
          <a:p>
            <a:pPr>
              <a:lnSpc>
                <a:spcPct val="90000"/>
              </a:lnSpc>
            </a:pPr>
            <a:r>
              <a:rPr lang="en-US" sz="2000" dirty="0">
                <a:latin typeface="Arial Black" pitchFamily="34" charset="0"/>
              </a:rPr>
              <a:t>However, </a:t>
            </a:r>
          </a:p>
          <a:p>
            <a:pPr>
              <a:lnSpc>
                <a:spcPct val="90000"/>
              </a:lnSpc>
            </a:pPr>
            <a:r>
              <a:rPr lang="en-US" sz="2000" dirty="0">
                <a:latin typeface="Arial Black" pitchFamily="34" charset="0"/>
              </a:rPr>
              <a:t>lack of </a:t>
            </a:r>
          </a:p>
          <a:p>
            <a:pPr>
              <a:lnSpc>
                <a:spcPct val="90000"/>
              </a:lnSpc>
            </a:pPr>
            <a:r>
              <a:rPr lang="en-US" sz="2000" dirty="0">
                <a:latin typeface="Arial Black" pitchFamily="34" charset="0"/>
              </a:rPr>
              <a:t>transparency</a:t>
            </a:r>
          </a:p>
          <a:p>
            <a:pPr>
              <a:lnSpc>
                <a:spcPct val="90000"/>
              </a:lnSpc>
            </a:pPr>
            <a:r>
              <a:rPr lang="en-US" sz="2000" dirty="0">
                <a:latin typeface="Arial Black" pitchFamily="34" charset="0"/>
              </a:rPr>
              <a:t>remains a </a:t>
            </a:r>
          </a:p>
          <a:p>
            <a:pPr>
              <a:lnSpc>
                <a:spcPct val="90000"/>
              </a:lnSpc>
            </a:pPr>
            <a:r>
              <a:rPr lang="en-US" sz="2000" dirty="0">
                <a:latin typeface="Arial Black" pitchFamily="34" charset="0"/>
              </a:rPr>
              <a:t>major </a:t>
            </a:r>
          </a:p>
          <a:p>
            <a:pPr>
              <a:lnSpc>
                <a:spcPct val="90000"/>
              </a:lnSpc>
            </a:pPr>
            <a:r>
              <a:rPr lang="en-US" sz="2000" dirty="0">
                <a:latin typeface="Arial Black" pitchFamily="34" charset="0"/>
              </a:rPr>
              <a:t>problem</a:t>
            </a:r>
            <a:r>
              <a:rPr lang="en-US" sz="2400" dirty="0">
                <a:latin typeface="Arial Black" pitchFamily="34" charset="0"/>
              </a:rPr>
              <a:t>.  </a:t>
            </a:r>
          </a:p>
        </p:txBody>
      </p:sp>
      <p:pic>
        <p:nvPicPr>
          <p:cNvPr id="8" name="Image 7">
            <a:extLst>
              <a:ext uri="{FF2B5EF4-FFF2-40B4-BE49-F238E27FC236}">
                <a16:creationId xmlns="" xmlns:a16="http://schemas.microsoft.com/office/drawing/2014/main" id="{BE47394D-0B7B-4638-A75F-362C438BF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3808" y="2999103"/>
            <a:ext cx="5690584" cy="3211451"/>
          </a:xfrm>
          <a:prstGeom prst="rect">
            <a:avLst/>
          </a:prstGeom>
        </p:spPr>
      </p:pic>
      <p:sp>
        <p:nvSpPr>
          <p:cNvPr id="9" name="ZoneTexte 8">
            <a:extLst>
              <a:ext uri="{FF2B5EF4-FFF2-40B4-BE49-F238E27FC236}">
                <a16:creationId xmlns="" xmlns:a16="http://schemas.microsoft.com/office/drawing/2014/main" id="{D288CD79-4D5E-42D8-9DF0-A6DDD318D2A5}"/>
              </a:ext>
            </a:extLst>
          </p:cNvPr>
          <p:cNvSpPr txBox="1"/>
          <p:nvPr/>
        </p:nvSpPr>
        <p:spPr>
          <a:xfrm>
            <a:off x="1396988" y="5213320"/>
            <a:ext cx="1446820" cy="923330"/>
          </a:xfrm>
          <a:prstGeom prst="rect">
            <a:avLst/>
          </a:prstGeom>
          <a:noFill/>
        </p:spPr>
        <p:txBody>
          <a:bodyPr wrap="square" rtlCol="0">
            <a:spAutoFit/>
          </a:bodyPr>
          <a:lstStyle/>
          <a:p>
            <a:r>
              <a:rPr lang="fr-FR" dirty="0"/>
              <a:t>Lancements chinois de 1970 à 2012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16</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827584" y="1422543"/>
            <a:ext cx="7488832" cy="4025717"/>
          </a:xfrm>
          <a:prstGeom prst="rect">
            <a:avLst/>
          </a:prstGeom>
          <a:noFill/>
        </p:spPr>
        <p:txBody>
          <a:bodyPr wrap="square" rtlCol="0">
            <a:spAutoFit/>
          </a:bodyPr>
          <a:lstStyle/>
          <a:p>
            <a:pPr>
              <a:lnSpc>
                <a:spcPct val="90000"/>
              </a:lnSpc>
            </a:pPr>
            <a:r>
              <a:rPr lang="en-US" sz="2000" dirty="0">
                <a:latin typeface="Arial Black" pitchFamily="34" charset="0"/>
              </a:rPr>
              <a:t>India has been a very active space power for a long time and has a very dynamic programme.</a:t>
            </a:r>
          </a:p>
          <a:p>
            <a:pPr>
              <a:lnSpc>
                <a:spcPct val="90000"/>
              </a:lnSpc>
            </a:pPr>
            <a:endParaRPr lang="en-US" sz="2000" dirty="0">
              <a:latin typeface="Arial Black" pitchFamily="34" charset="0"/>
            </a:endParaRPr>
          </a:p>
          <a:p>
            <a:pPr>
              <a:lnSpc>
                <a:spcPct val="90000"/>
              </a:lnSpc>
            </a:pPr>
            <a:r>
              <a:rPr lang="en-US" sz="2000" dirty="0">
                <a:latin typeface="Arial Black" pitchFamily="34" charset="0"/>
              </a:rPr>
              <a:t>Very application-oriented for many years, it has recently been extended to include space exploration. </a:t>
            </a:r>
          </a:p>
          <a:p>
            <a:pPr>
              <a:lnSpc>
                <a:spcPct val="90000"/>
              </a:lnSpc>
            </a:pPr>
            <a:endParaRPr lang="en-US" sz="2400" dirty="0">
              <a:latin typeface="Arial Black" pitchFamily="34" charset="0"/>
            </a:endParaRPr>
          </a:p>
          <a:p>
            <a:pPr>
              <a:lnSpc>
                <a:spcPct val="90000"/>
              </a:lnSpc>
            </a:pPr>
            <a:r>
              <a:rPr lang="en-US" sz="2000" dirty="0">
                <a:latin typeface="Arial Black" pitchFamily="34" charset="0"/>
              </a:rPr>
              <a:t>India operates its own,</a:t>
            </a:r>
          </a:p>
          <a:p>
            <a:pPr>
              <a:lnSpc>
                <a:spcPct val="90000"/>
              </a:lnSpc>
            </a:pPr>
            <a:r>
              <a:rPr lang="en-US" sz="2000" dirty="0">
                <a:latin typeface="Arial Black" pitchFamily="34" charset="0"/>
              </a:rPr>
              <a:t>very reliable,</a:t>
            </a:r>
          </a:p>
          <a:p>
            <a:pPr>
              <a:lnSpc>
                <a:spcPct val="90000"/>
              </a:lnSpc>
            </a:pPr>
            <a:r>
              <a:rPr lang="en-US" sz="2000" dirty="0">
                <a:latin typeface="Arial Black" pitchFamily="34" charset="0"/>
              </a:rPr>
              <a:t>polar orbiting launch </a:t>
            </a:r>
          </a:p>
          <a:p>
            <a:pPr>
              <a:lnSpc>
                <a:spcPct val="90000"/>
              </a:lnSpc>
            </a:pPr>
            <a:r>
              <a:rPr lang="en-US" sz="2000" dirty="0">
                <a:latin typeface="Arial Black" pitchFamily="34" charset="0"/>
              </a:rPr>
              <a:t>capability (PSLV) </a:t>
            </a:r>
          </a:p>
          <a:p>
            <a:pPr>
              <a:lnSpc>
                <a:spcPct val="90000"/>
              </a:lnSpc>
            </a:pPr>
            <a:r>
              <a:rPr lang="en-US" sz="2000" dirty="0">
                <a:latin typeface="Arial Black" pitchFamily="34" charset="0"/>
              </a:rPr>
              <a:t>and sell launch </a:t>
            </a:r>
          </a:p>
          <a:p>
            <a:pPr>
              <a:lnSpc>
                <a:spcPct val="90000"/>
              </a:lnSpc>
            </a:pPr>
            <a:r>
              <a:rPr lang="en-US" sz="2000" dirty="0">
                <a:latin typeface="Arial Black" pitchFamily="34" charset="0"/>
              </a:rPr>
              <a:t>services successfully </a:t>
            </a:r>
          </a:p>
          <a:p>
            <a:pPr>
              <a:lnSpc>
                <a:spcPct val="90000"/>
              </a:lnSpc>
            </a:pPr>
            <a:r>
              <a:rPr lang="en-US" sz="2000" dirty="0">
                <a:latin typeface="Arial Black" pitchFamily="34" charset="0"/>
              </a:rPr>
              <a:t>on the world market. </a:t>
            </a:r>
          </a:p>
        </p:txBody>
      </p:sp>
      <p:pic>
        <p:nvPicPr>
          <p:cNvPr id="8" name="Image 7">
            <a:extLst>
              <a:ext uri="{FF2B5EF4-FFF2-40B4-BE49-F238E27FC236}">
                <a16:creationId xmlns="" xmlns:a16="http://schemas.microsoft.com/office/drawing/2014/main" id="{0A5E5576-DB31-40E1-AB07-CE3E454479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5573" y="2812554"/>
            <a:ext cx="2736304" cy="35437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0337"/>
            <a:ext cx="8229600" cy="1143000"/>
          </a:xfrm>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17</a:t>
            </a:fld>
            <a:endParaRPr lang="en-US" dirty="0"/>
          </a:p>
        </p:txBody>
      </p:sp>
      <p:sp>
        <p:nvSpPr>
          <p:cNvPr id="5" name="Espace réservé du pied de page 4"/>
          <p:cNvSpPr>
            <a:spLocks noGrp="1"/>
          </p:cNvSpPr>
          <p:nvPr>
            <p:ph type="ftr" sz="quarter" idx="11"/>
          </p:nvPr>
        </p:nvSpPr>
        <p:spPr/>
        <p:txBody>
          <a:bodyPr/>
          <a:lstStyle/>
          <a:p>
            <a:r>
              <a:rPr lang="it-IT" dirty="0"/>
              <a:t>UCL-ISPL Space Seminar - London                       13 Dec 2017</a:t>
            </a:r>
            <a:endParaRPr lang="en-US" dirty="0"/>
          </a:p>
        </p:txBody>
      </p:sp>
      <p:sp>
        <p:nvSpPr>
          <p:cNvPr id="7" name="ZoneTexte 6"/>
          <p:cNvSpPr txBox="1"/>
          <p:nvPr/>
        </p:nvSpPr>
        <p:spPr>
          <a:xfrm>
            <a:off x="341705" y="1222242"/>
            <a:ext cx="7503616" cy="4247317"/>
          </a:xfrm>
          <a:prstGeom prst="rect">
            <a:avLst/>
          </a:prstGeom>
          <a:noFill/>
        </p:spPr>
        <p:txBody>
          <a:bodyPr wrap="square" rtlCol="0">
            <a:spAutoFit/>
          </a:bodyPr>
          <a:lstStyle/>
          <a:p>
            <a:pPr>
              <a:lnSpc>
                <a:spcPct val="90000"/>
              </a:lnSpc>
            </a:pPr>
            <a:r>
              <a:rPr lang="en-US" sz="2000" dirty="0">
                <a:latin typeface="Arial Black" pitchFamily="34" charset="0"/>
              </a:rPr>
              <a:t>Japan is also a major space actor, with a very strong science community and successful space science projects. </a:t>
            </a:r>
          </a:p>
          <a:p>
            <a:pPr>
              <a:lnSpc>
                <a:spcPct val="90000"/>
              </a:lnSpc>
            </a:pPr>
            <a:endParaRPr lang="en-US" sz="2000" dirty="0">
              <a:latin typeface="Arial Black" pitchFamily="34" charset="0"/>
            </a:endParaRPr>
          </a:p>
          <a:p>
            <a:pPr>
              <a:lnSpc>
                <a:spcPct val="90000"/>
              </a:lnSpc>
            </a:pPr>
            <a:r>
              <a:rPr lang="en-US" sz="2000" dirty="0">
                <a:latin typeface="Arial Black" pitchFamily="34" charset="0"/>
              </a:rPr>
              <a:t>It has its own very reliable</a:t>
            </a:r>
          </a:p>
          <a:p>
            <a:pPr>
              <a:lnSpc>
                <a:spcPct val="90000"/>
              </a:lnSpc>
            </a:pPr>
            <a:r>
              <a:rPr lang="en-US" sz="2000" dirty="0">
                <a:latin typeface="Arial Black" pitchFamily="34" charset="0"/>
              </a:rPr>
              <a:t> launcher (H2B) but has found</a:t>
            </a:r>
          </a:p>
          <a:p>
            <a:pPr>
              <a:lnSpc>
                <a:spcPct val="90000"/>
              </a:lnSpc>
            </a:pPr>
            <a:r>
              <a:rPr lang="en-US" sz="2000" dirty="0">
                <a:latin typeface="Arial Black" pitchFamily="34" charset="0"/>
              </a:rPr>
              <a:t> it difficult to commercialize</a:t>
            </a:r>
          </a:p>
          <a:p>
            <a:pPr>
              <a:lnSpc>
                <a:spcPct val="90000"/>
              </a:lnSpc>
            </a:pPr>
            <a:r>
              <a:rPr lang="en-US" sz="2000" dirty="0">
                <a:latin typeface="Arial Black" pitchFamily="34" charset="0"/>
              </a:rPr>
              <a:t> it on the world market.</a:t>
            </a:r>
          </a:p>
          <a:p>
            <a:pPr>
              <a:lnSpc>
                <a:spcPct val="90000"/>
              </a:lnSpc>
            </a:pPr>
            <a:endParaRPr lang="en-US" sz="2000" dirty="0">
              <a:latin typeface="Arial Black" pitchFamily="34" charset="0"/>
            </a:endParaRPr>
          </a:p>
          <a:p>
            <a:pPr>
              <a:lnSpc>
                <a:spcPct val="90000"/>
              </a:lnSpc>
            </a:pPr>
            <a:r>
              <a:rPr lang="en-US" sz="2000" dirty="0">
                <a:latin typeface="Arial Black" pitchFamily="34" charset="0"/>
              </a:rPr>
              <a:t>Japan’s military space assets </a:t>
            </a:r>
          </a:p>
          <a:p>
            <a:pPr>
              <a:lnSpc>
                <a:spcPct val="90000"/>
              </a:lnSpc>
            </a:pPr>
            <a:r>
              <a:rPr lang="en-US" sz="2000" dirty="0">
                <a:latin typeface="Arial Black" pitchFamily="34" charset="0"/>
              </a:rPr>
              <a:t>(Intelligence Gathering Satellites- </a:t>
            </a:r>
          </a:p>
          <a:p>
            <a:pPr>
              <a:lnSpc>
                <a:spcPct val="90000"/>
              </a:lnSpc>
            </a:pPr>
            <a:r>
              <a:rPr lang="en-US" sz="2000" dirty="0">
                <a:latin typeface="Arial Black" pitchFamily="34" charset="0"/>
              </a:rPr>
              <a:t>IGS) have developed significantly</a:t>
            </a:r>
          </a:p>
          <a:p>
            <a:pPr>
              <a:lnSpc>
                <a:spcPct val="90000"/>
              </a:lnSpc>
            </a:pPr>
            <a:r>
              <a:rPr lang="en-US" sz="2000" dirty="0">
                <a:latin typeface="Arial Black" pitchFamily="34" charset="0"/>
              </a:rPr>
              <a:t> over the last ten years</a:t>
            </a:r>
          </a:p>
          <a:p>
            <a:pPr>
              <a:lnSpc>
                <a:spcPct val="90000"/>
              </a:lnSpc>
            </a:pPr>
            <a:r>
              <a:rPr lang="en-US" sz="2000" dirty="0">
                <a:latin typeface="Arial Black" pitchFamily="34" charset="0"/>
              </a:rPr>
              <a:t> in reaction to the political</a:t>
            </a:r>
          </a:p>
          <a:p>
            <a:pPr>
              <a:lnSpc>
                <a:spcPct val="90000"/>
              </a:lnSpc>
            </a:pPr>
            <a:r>
              <a:rPr lang="en-US" sz="2000" dirty="0">
                <a:latin typeface="Arial Black" pitchFamily="34" charset="0"/>
              </a:rPr>
              <a:t> situation in east Asia.</a:t>
            </a:r>
          </a:p>
        </p:txBody>
      </p:sp>
      <p:pic>
        <p:nvPicPr>
          <p:cNvPr id="8" name="Image 7">
            <a:extLst>
              <a:ext uri="{FF2B5EF4-FFF2-40B4-BE49-F238E27FC236}">
                <a16:creationId xmlns="" xmlns:a16="http://schemas.microsoft.com/office/drawing/2014/main" id="{06771A3A-7C3A-4227-8EA8-D13FA1A5E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072" y="1844823"/>
            <a:ext cx="3283803" cy="4396433"/>
          </a:xfrm>
          <a:prstGeom prst="rect">
            <a:avLst/>
          </a:prstGeom>
        </p:spPr>
      </p:pic>
      <p:sp>
        <p:nvSpPr>
          <p:cNvPr id="9" name="ZoneTexte 8">
            <a:extLst>
              <a:ext uri="{FF2B5EF4-FFF2-40B4-BE49-F238E27FC236}">
                <a16:creationId xmlns="" xmlns:a16="http://schemas.microsoft.com/office/drawing/2014/main" id="{5EB6BE7A-ED4F-4717-9F5B-5EC53697A386}"/>
              </a:ext>
            </a:extLst>
          </p:cNvPr>
          <p:cNvSpPr txBox="1"/>
          <p:nvPr/>
        </p:nvSpPr>
        <p:spPr>
          <a:xfrm>
            <a:off x="3275856" y="5386606"/>
            <a:ext cx="1761291" cy="923330"/>
          </a:xfrm>
          <a:prstGeom prst="rect">
            <a:avLst/>
          </a:prstGeom>
          <a:noFill/>
        </p:spPr>
        <p:txBody>
          <a:bodyPr wrap="square" rtlCol="0">
            <a:spAutoFit/>
          </a:bodyPr>
          <a:lstStyle/>
          <a:p>
            <a:r>
              <a:rPr lang="fr-FR" dirty="0"/>
              <a:t>HIA launcher -Tanegashima </a:t>
            </a:r>
          </a:p>
          <a:p>
            <a:r>
              <a:rPr lang="fr-FR" dirty="0"/>
              <a:t>17 August 1996</a:t>
            </a:r>
          </a:p>
        </p:txBody>
      </p:sp>
    </p:spTree>
    <p:extLst>
      <p:ext uri="{BB962C8B-B14F-4D97-AF65-F5344CB8AC3E}">
        <p14:creationId xmlns:p14="http://schemas.microsoft.com/office/powerpoint/2010/main" val="346531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18</a:t>
            </a:fld>
            <a:endParaRPr lang="en-US"/>
          </a:p>
        </p:txBody>
      </p:sp>
      <p:sp>
        <p:nvSpPr>
          <p:cNvPr id="5" name="Espace réservé du pied de page 4"/>
          <p:cNvSpPr>
            <a:spLocks noGrp="1"/>
          </p:cNvSpPr>
          <p:nvPr>
            <p:ph type="ftr" sz="quarter" idx="11"/>
          </p:nvPr>
        </p:nvSpPr>
        <p:spPr/>
        <p:txBody>
          <a:bodyPr/>
          <a:lstStyle/>
          <a:p>
            <a:r>
              <a:rPr lang="it-IT" dirty="0"/>
              <a:t>UCL-ISPL Space Seminar - London                       13 Dec 2017</a:t>
            </a:r>
            <a:endParaRPr lang="en-US" dirty="0"/>
          </a:p>
        </p:txBody>
      </p:sp>
      <p:pic>
        <p:nvPicPr>
          <p:cNvPr id="8" name="Image 7" descr="Scan0001.jpg">
            <a:extLst>
              <a:ext uri="{FF2B5EF4-FFF2-40B4-BE49-F238E27FC236}">
                <a16:creationId xmlns="" xmlns:a16="http://schemas.microsoft.com/office/drawing/2014/main" id="{403C47DF-A622-4997-94E4-B202A546BA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3621" y="1135167"/>
            <a:ext cx="3312367" cy="5106089"/>
          </a:xfrm>
          <a:prstGeom prst="rect">
            <a:avLst/>
          </a:prstGeom>
        </p:spPr>
      </p:pic>
      <p:sp>
        <p:nvSpPr>
          <p:cNvPr id="6" name="ZoneTexte 5">
            <a:extLst>
              <a:ext uri="{FF2B5EF4-FFF2-40B4-BE49-F238E27FC236}">
                <a16:creationId xmlns="" xmlns:a16="http://schemas.microsoft.com/office/drawing/2014/main" id="{56B59F0F-475A-43F6-B1FC-B6F93271991A}"/>
              </a:ext>
            </a:extLst>
          </p:cNvPr>
          <p:cNvSpPr txBox="1"/>
          <p:nvPr/>
        </p:nvSpPr>
        <p:spPr>
          <a:xfrm>
            <a:off x="3203847" y="5257799"/>
            <a:ext cx="216799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Launch of the French Diamant-A in December 1965</a:t>
            </a:r>
            <a:endParaRPr lang="fr-FR" sz="1400" dirty="0">
              <a:latin typeface="Arial" panose="020B0604020202020204" pitchFamily="34" charset="0"/>
              <a:cs typeface="Arial" panose="020B0604020202020204" pitchFamily="34" charset="0"/>
            </a:endParaRPr>
          </a:p>
        </p:txBody>
      </p:sp>
      <p:sp>
        <p:nvSpPr>
          <p:cNvPr id="10" name="Espace réservé du contenu 9">
            <a:extLst>
              <a:ext uri="{FF2B5EF4-FFF2-40B4-BE49-F238E27FC236}">
                <a16:creationId xmlns="" xmlns:a16="http://schemas.microsoft.com/office/drawing/2014/main" id="{350974C6-604F-41D7-8834-D05DF9ADBF55}"/>
              </a:ext>
            </a:extLst>
          </p:cNvPr>
          <p:cNvSpPr>
            <a:spLocks noGrp="1"/>
          </p:cNvSpPr>
          <p:nvPr>
            <p:ph idx="1"/>
          </p:nvPr>
        </p:nvSpPr>
        <p:spPr>
          <a:xfrm>
            <a:off x="457200" y="1268760"/>
            <a:ext cx="4762872" cy="1828800"/>
          </a:xfrm>
        </p:spPr>
        <p:txBody>
          <a:bodyPr>
            <a:noAutofit/>
          </a:bodyPr>
          <a:lstStyle/>
          <a:p>
            <a:pPr marL="0" indent="0">
              <a:buNone/>
            </a:pPr>
            <a:r>
              <a:rPr lang="en-US" sz="2000" dirty="0">
                <a:latin typeface="Arial Black" panose="020B0A04020102020204" pitchFamily="34" charset="0"/>
              </a:rPr>
              <a:t>In Europe, space activities started in the 1960s, mostly at the national level, and developed nicely in the 1970s within the ESA cooperative framework. </a:t>
            </a:r>
          </a:p>
        </p:txBody>
      </p:sp>
      <p:pic>
        <p:nvPicPr>
          <p:cNvPr id="13" name="Image 12" descr="Symphonie_Musee_du_Bourget_P1020403.JPG">
            <a:extLst>
              <a:ext uri="{FF2B5EF4-FFF2-40B4-BE49-F238E27FC236}">
                <a16:creationId xmlns="" xmlns:a16="http://schemas.microsoft.com/office/drawing/2014/main" id="{0C0ADB53-EF0A-4F93-9C1A-9630EBB542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902547"/>
            <a:ext cx="4054113" cy="1853799"/>
          </a:xfrm>
          <a:prstGeom prst="rect">
            <a:avLst/>
          </a:prstGeom>
        </p:spPr>
      </p:pic>
      <p:sp>
        <p:nvSpPr>
          <p:cNvPr id="14" name="Rectangle 13">
            <a:extLst>
              <a:ext uri="{FF2B5EF4-FFF2-40B4-BE49-F238E27FC236}">
                <a16:creationId xmlns="" xmlns:a16="http://schemas.microsoft.com/office/drawing/2014/main" id="{EF488740-9EE2-4E22-98B2-B8D3CF0933BA}"/>
              </a:ext>
            </a:extLst>
          </p:cNvPr>
          <p:cNvSpPr/>
          <p:nvPr/>
        </p:nvSpPr>
        <p:spPr>
          <a:xfrm>
            <a:off x="510128" y="4749968"/>
            <a:ext cx="2333680" cy="144655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The Symphonie telecommunication satellites (Cooperation between France and Germany) 1974-1975</a:t>
            </a:r>
          </a:p>
          <a:p>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19</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7" name="ZoneTexte 6"/>
          <p:cNvSpPr txBox="1"/>
          <p:nvPr/>
        </p:nvSpPr>
        <p:spPr>
          <a:xfrm>
            <a:off x="473154" y="1194758"/>
            <a:ext cx="4176464" cy="2668423"/>
          </a:xfrm>
          <a:prstGeom prst="rect">
            <a:avLst/>
          </a:prstGeom>
          <a:noFill/>
        </p:spPr>
        <p:txBody>
          <a:bodyPr wrap="square" rtlCol="0">
            <a:spAutoFit/>
          </a:bodyPr>
          <a:lstStyle/>
          <a:p>
            <a:pPr>
              <a:lnSpc>
                <a:spcPct val="90000"/>
              </a:lnSpc>
            </a:pPr>
            <a:r>
              <a:rPr lang="en-US" sz="1400" dirty="0">
                <a:latin typeface="Arial Black" pitchFamily="34" charset="0"/>
              </a:rPr>
              <a:t>Today, the European Union is trying to take over the traditional role played by the European Space Agency for civilian space programs. </a:t>
            </a:r>
          </a:p>
          <a:p>
            <a:pPr>
              <a:lnSpc>
                <a:spcPct val="90000"/>
              </a:lnSpc>
            </a:pPr>
            <a:endParaRPr lang="en-US" sz="1400" dirty="0">
              <a:latin typeface="Arial Black" pitchFamily="34" charset="0"/>
            </a:endParaRPr>
          </a:p>
          <a:p>
            <a:pPr>
              <a:lnSpc>
                <a:spcPct val="90000"/>
              </a:lnSpc>
            </a:pPr>
            <a:r>
              <a:rPr lang="en-US" sz="1400" dirty="0">
                <a:latin typeface="Arial Black" pitchFamily="34" charset="0"/>
              </a:rPr>
              <a:t>This is only partially successful. The ESA cooperation model is considered by its member states as satisfactory. ESA continues to be the major player in Launcher developments and in Science and Exploration.  </a:t>
            </a:r>
          </a:p>
          <a:p>
            <a:pPr>
              <a:lnSpc>
                <a:spcPct val="90000"/>
              </a:lnSpc>
            </a:pPr>
            <a:endParaRPr lang="fr-FR" sz="3200" dirty="0">
              <a:latin typeface="Arial Black" pitchFamily="34" charset="0"/>
            </a:endParaRPr>
          </a:p>
        </p:txBody>
      </p:sp>
      <p:pic>
        <p:nvPicPr>
          <p:cNvPr id="9" name="Picture 4" descr="C:\Documents and Settings\Gérard Brachet\Mes documents\Mes images\Images satellites météo\2004_03_06_1200_rgb_03-02-01_screen.jpg">
            <a:extLst>
              <a:ext uri="{FF2B5EF4-FFF2-40B4-BE49-F238E27FC236}">
                <a16:creationId xmlns="" xmlns:a16="http://schemas.microsoft.com/office/drawing/2014/main" id="{F9B003F1-D634-4312-A46A-3822913074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59985" y="1207673"/>
            <a:ext cx="3368336" cy="3596153"/>
          </a:xfrm>
          <a:prstGeom prst="rect">
            <a:avLst/>
          </a:prstGeom>
          <a:noFill/>
        </p:spPr>
      </p:pic>
      <p:sp>
        <p:nvSpPr>
          <p:cNvPr id="6" name="Rectangle 5">
            <a:extLst>
              <a:ext uri="{FF2B5EF4-FFF2-40B4-BE49-F238E27FC236}">
                <a16:creationId xmlns="" xmlns:a16="http://schemas.microsoft.com/office/drawing/2014/main" id="{7345B4D7-AF60-4213-8033-DA488014CB65}"/>
              </a:ext>
            </a:extLst>
          </p:cNvPr>
          <p:cNvSpPr/>
          <p:nvPr/>
        </p:nvSpPr>
        <p:spPr>
          <a:xfrm>
            <a:off x="4932040" y="4971216"/>
            <a:ext cx="4084409" cy="738664"/>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Image of the Earth disk from Meteosat, the first European meteorological satellite, launched in 1977, at zero degree longitude </a:t>
            </a:r>
          </a:p>
        </p:txBody>
      </p:sp>
      <p:pic>
        <p:nvPicPr>
          <p:cNvPr id="10" name="Image 9">
            <a:extLst>
              <a:ext uri="{FF2B5EF4-FFF2-40B4-BE49-F238E27FC236}">
                <a16:creationId xmlns="" xmlns:a16="http://schemas.microsoft.com/office/drawing/2014/main" id="{F345A08C-D247-4456-ACAF-C2B6357D61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28" y="3415768"/>
            <a:ext cx="2331486" cy="3305707"/>
          </a:xfrm>
          <a:prstGeom prst="rect">
            <a:avLst/>
          </a:prstGeom>
        </p:spPr>
      </p:pic>
      <p:sp>
        <p:nvSpPr>
          <p:cNvPr id="11" name="ZoneTexte 10">
            <a:extLst>
              <a:ext uri="{FF2B5EF4-FFF2-40B4-BE49-F238E27FC236}">
                <a16:creationId xmlns="" xmlns:a16="http://schemas.microsoft.com/office/drawing/2014/main" id="{6DE58396-C80D-441B-A025-4D69E312B7A8}"/>
              </a:ext>
            </a:extLst>
          </p:cNvPr>
          <p:cNvSpPr txBox="1"/>
          <p:nvPr/>
        </p:nvSpPr>
        <p:spPr>
          <a:xfrm>
            <a:off x="3007414" y="4437112"/>
            <a:ext cx="1564586" cy="1200329"/>
          </a:xfrm>
          <a:prstGeom prst="rect">
            <a:avLst/>
          </a:prstGeom>
          <a:noFill/>
        </p:spPr>
        <p:txBody>
          <a:bodyPr wrap="square" rtlCol="0">
            <a:spAutoFit/>
          </a:bodyPr>
          <a:lstStyle/>
          <a:p>
            <a:r>
              <a:rPr lang="fr-FR" dirty="0"/>
              <a:t>Lancement </a:t>
            </a:r>
            <a:r>
              <a:rPr lang="fr-FR" sz="1400" dirty="0">
                <a:latin typeface="Arial" panose="020B0604020202020204" pitchFamily="34" charset="0"/>
                <a:cs typeface="Arial" panose="020B0604020202020204" pitchFamily="34" charset="0"/>
              </a:rPr>
              <a:t>Ariane</a:t>
            </a:r>
            <a:r>
              <a:rPr lang="fr-FR" dirty="0"/>
              <a:t> L01 - </a:t>
            </a:r>
          </a:p>
          <a:p>
            <a:r>
              <a:rPr lang="fr-FR" dirty="0"/>
              <a:t>24 décembre 1979</a:t>
            </a:r>
          </a:p>
        </p:txBody>
      </p:sp>
    </p:spTree>
    <p:extLst>
      <p:ext uri="{BB962C8B-B14F-4D97-AF65-F5344CB8AC3E}">
        <p14:creationId xmlns:p14="http://schemas.microsoft.com/office/powerpoint/2010/main" val="227394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57200" y="1600201"/>
            <a:ext cx="8229600" cy="4349080"/>
          </a:xfrm>
        </p:spPr>
        <p:txBody>
          <a:bodyPr>
            <a:normAutofit/>
          </a:bodyPr>
          <a:lstStyle/>
          <a:p>
            <a:pPr marL="0" indent="0">
              <a:buNone/>
            </a:pPr>
            <a:r>
              <a:rPr lang="en-GB" sz="2800" dirty="0">
                <a:latin typeface="Arial Black" panose="020B0A04020102020204" pitchFamily="34" charset="0"/>
              </a:rPr>
              <a:t>Let us start from historical evidence: </a:t>
            </a:r>
            <a:r>
              <a:rPr lang="en-GB" dirty="0"/>
              <a:t>	</a:t>
            </a:r>
            <a:endParaRPr lang="fr-FR" dirty="0"/>
          </a:p>
          <a:p>
            <a:r>
              <a:rPr lang="en-US" sz="2400" dirty="0">
                <a:latin typeface="Arial Black" panose="020B0A04020102020204" pitchFamily="34" charset="0"/>
              </a:rPr>
              <a:t>During the Cold War, both the United States and the Soviet Union considered Outer Space as a strategic high ground</a:t>
            </a:r>
          </a:p>
          <a:p>
            <a:r>
              <a:rPr lang="en-US" sz="2400" dirty="0">
                <a:latin typeface="Arial Black" panose="020B0A04020102020204" pitchFamily="34" charset="0"/>
              </a:rPr>
              <a:t>Strong link between nuclear deterrence and space capability (surveillance, targeting) </a:t>
            </a:r>
          </a:p>
          <a:p>
            <a:r>
              <a:rPr lang="en-US" sz="2400" dirty="0">
                <a:latin typeface="Arial Black" panose="020B0A04020102020204" pitchFamily="34" charset="0"/>
              </a:rPr>
              <a:t>Priority is to prevent a surprise attack </a:t>
            </a:r>
          </a:p>
          <a:p>
            <a:pPr marL="0" indent="0">
              <a:buNone/>
            </a:pPr>
            <a:endParaRPr lang="en-US" sz="2600" dirty="0">
              <a:latin typeface="Arial Black" pitchFamily="34" charset="0"/>
            </a:endParaRP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20</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8" name="ZoneTexte 7"/>
          <p:cNvSpPr txBox="1"/>
          <p:nvPr/>
        </p:nvSpPr>
        <p:spPr>
          <a:xfrm>
            <a:off x="1331640" y="1412776"/>
            <a:ext cx="6768752" cy="4431983"/>
          </a:xfrm>
          <a:prstGeom prst="rect">
            <a:avLst/>
          </a:prstGeom>
          <a:noFill/>
        </p:spPr>
        <p:txBody>
          <a:bodyPr wrap="square" rtlCol="0">
            <a:spAutoFit/>
          </a:bodyPr>
          <a:lstStyle/>
          <a:p>
            <a:r>
              <a:rPr lang="en-US" sz="2400" dirty="0">
                <a:latin typeface="Arial Black" pitchFamily="34" charset="0"/>
              </a:rPr>
              <a:t>Thanks to the provisions of the OST, many other emerging and developing countries have become active space nations, mostly via the deployment of their own micro- or mini-satellites. </a:t>
            </a:r>
          </a:p>
          <a:p>
            <a:endParaRPr lang="en-US" sz="2400" dirty="0">
              <a:latin typeface="Arial Black" pitchFamily="34" charset="0"/>
            </a:endParaRPr>
          </a:p>
          <a:p>
            <a:r>
              <a:rPr lang="en-US" sz="2400" dirty="0">
                <a:latin typeface="Arial Black" pitchFamily="34" charset="0"/>
              </a:rPr>
              <a:t>e.g. Thailand, South Korea, Indonesia, Malaysia, Singapore, Vietnam, Kazakhstan, UAE, Egypt, Algeria, Morocco, Nigeria, South Africa, Brazil, Argentina, Colombia, Chile, Peru, etc.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fontScale="77500" lnSpcReduction="20000"/>
          </a:bodyPr>
          <a:lstStyle/>
          <a:p>
            <a:endParaRPr lang="en-US" dirty="0"/>
          </a:p>
          <a:p>
            <a:pPr>
              <a:lnSpc>
                <a:spcPct val="90000"/>
              </a:lnSpc>
              <a:buFontTx/>
              <a:buNone/>
            </a:pPr>
            <a:r>
              <a:rPr lang="fr-FR" sz="3000" dirty="0">
                <a:latin typeface="Arial Black" pitchFamily="34" charset="0"/>
              </a:rPr>
              <a:t>	</a:t>
            </a:r>
            <a:r>
              <a:rPr lang="en-US" sz="3000" dirty="0">
                <a:latin typeface="Arial Black" pitchFamily="34" charset="0"/>
              </a:rPr>
              <a:t>All this was possible because the Outer Space Treaty and the other Conventions provided an adequate international legal framework. </a:t>
            </a:r>
          </a:p>
          <a:p>
            <a:pPr>
              <a:lnSpc>
                <a:spcPct val="90000"/>
              </a:lnSpc>
              <a:buFontTx/>
              <a:buNone/>
            </a:pPr>
            <a:endParaRPr lang="en-US" sz="3000" dirty="0">
              <a:latin typeface="Arial Black" pitchFamily="34" charset="0"/>
            </a:endParaRPr>
          </a:p>
          <a:p>
            <a:pPr>
              <a:lnSpc>
                <a:spcPct val="90000"/>
              </a:lnSpc>
              <a:buFontTx/>
              <a:buNone/>
            </a:pPr>
            <a:r>
              <a:rPr lang="en-US" sz="3000" dirty="0">
                <a:latin typeface="Arial Black" pitchFamily="34" charset="0"/>
              </a:rPr>
              <a:t>	If we try to </a:t>
            </a:r>
            <a:r>
              <a:rPr lang="en-US" sz="3000" dirty="0" err="1">
                <a:latin typeface="Arial Black" pitchFamily="34" charset="0"/>
              </a:rPr>
              <a:t>analyse</a:t>
            </a:r>
            <a:r>
              <a:rPr lang="en-US" sz="3000" dirty="0">
                <a:latin typeface="Arial Black" pitchFamily="34" charset="0"/>
              </a:rPr>
              <a:t> the motivations for governments to invest in space activities, one can identify three basic and interconnected motivations:</a:t>
            </a:r>
          </a:p>
          <a:p>
            <a:pPr>
              <a:lnSpc>
                <a:spcPct val="90000"/>
              </a:lnSpc>
              <a:buFontTx/>
              <a:buNone/>
            </a:pPr>
            <a:endParaRPr lang="en-US" dirty="0">
              <a:latin typeface="Arial Black" pitchFamily="34" charset="0"/>
            </a:endParaRPr>
          </a:p>
          <a:p>
            <a:pPr>
              <a:lnSpc>
                <a:spcPct val="90000"/>
              </a:lnSpc>
            </a:pPr>
            <a:r>
              <a:rPr lang="en-US" sz="3000" dirty="0">
                <a:latin typeface="Arial Black" pitchFamily="34" charset="0"/>
              </a:rPr>
              <a:t>Security and Defense</a:t>
            </a:r>
          </a:p>
          <a:p>
            <a:pPr>
              <a:lnSpc>
                <a:spcPct val="90000"/>
              </a:lnSpc>
            </a:pPr>
            <a:r>
              <a:rPr lang="en-US" sz="3000" dirty="0">
                <a:latin typeface="Arial Black" pitchFamily="34" charset="0"/>
              </a:rPr>
              <a:t>Applications to society’s needs (which lead to commercial space activities)</a:t>
            </a:r>
          </a:p>
          <a:p>
            <a:r>
              <a:rPr lang="en-US" sz="3000" dirty="0">
                <a:latin typeface="Arial Black" pitchFamily="34" charset="0"/>
              </a:rPr>
              <a:t>Scientific research and Exploration</a:t>
            </a:r>
            <a:endParaRPr lang="en-US" sz="3000" b="1" dirty="0"/>
          </a:p>
          <a:p>
            <a:pPr>
              <a:buNone/>
            </a:pP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21</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fontScale="85000" lnSpcReduction="20000"/>
          </a:bodyPr>
          <a:lstStyle/>
          <a:p>
            <a:endParaRPr lang="en-US" dirty="0"/>
          </a:p>
          <a:p>
            <a:pPr>
              <a:lnSpc>
                <a:spcPct val="90000"/>
              </a:lnSpc>
              <a:buFontTx/>
              <a:buNone/>
            </a:pPr>
            <a:r>
              <a:rPr lang="fr-FR" sz="3000" dirty="0">
                <a:latin typeface="Arial Black" pitchFamily="34" charset="0"/>
              </a:rPr>
              <a:t>	1/ </a:t>
            </a:r>
            <a:r>
              <a:rPr lang="en-US" sz="2800" dirty="0">
                <a:latin typeface="Arial Black" pitchFamily="34" charset="0"/>
              </a:rPr>
              <a:t>Security and Defense was the prime motivation for the US and the USSR during the cold war. </a:t>
            </a:r>
          </a:p>
          <a:p>
            <a:pPr>
              <a:lnSpc>
                <a:spcPct val="90000"/>
              </a:lnSpc>
              <a:buFontTx/>
              <a:buNone/>
            </a:pPr>
            <a:r>
              <a:rPr lang="en-US" sz="2800" dirty="0">
                <a:latin typeface="Arial Black" pitchFamily="34" charset="0"/>
              </a:rPr>
              <a:t>	</a:t>
            </a:r>
          </a:p>
          <a:p>
            <a:pPr>
              <a:lnSpc>
                <a:spcPct val="90000"/>
              </a:lnSpc>
              <a:buFontTx/>
              <a:buNone/>
            </a:pPr>
            <a:r>
              <a:rPr lang="en-US" sz="2800" dirty="0">
                <a:latin typeface="Arial Black" pitchFamily="34" charset="0"/>
              </a:rPr>
              <a:t>	It is still today a major element of national space policy in many countries:</a:t>
            </a:r>
          </a:p>
          <a:p>
            <a:pPr>
              <a:lnSpc>
                <a:spcPct val="90000"/>
              </a:lnSpc>
              <a:buFontTx/>
              <a:buNone/>
            </a:pPr>
            <a:endParaRPr lang="en-US" sz="2800" dirty="0">
              <a:latin typeface="Arial Black" pitchFamily="34" charset="0"/>
            </a:endParaRPr>
          </a:p>
          <a:p>
            <a:pPr>
              <a:lnSpc>
                <a:spcPct val="90000"/>
              </a:lnSpc>
            </a:pPr>
            <a:r>
              <a:rPr lang="en-US" sz="2400" dirty="0">
                <a:latin typeface="Arial Black" pitchFamily="34" charset="0"/>
              </a:rPr>
              <a:t>Space technology is very close to aerospace and missile technologies;</a:t>
            </a:r>
          </a:p>
          <a:p>
            <a:pPr>
              <a:lnSpc>
                <a:spcPct val="90000"/>
              </a:lnSpc>
            </a:pPr>
            <a:r>
              <a:rPr lang="en-US" sz="2400" dirty="0">
                <a:latin typeface="Arial Black" pitchFamily="34" charset="0"/>
              </a:rPr>
              <a:t>Mastering space systems is an indicator of states’ military and defense capabilities (e.g. China).</a:t>
            </a:r>
          </a:p>
          <a:p>
            <a:pPr>
              <a:lnSpc>
                <a:spcPct val="90000"/>
              </a:lnSpc>
              <a:buFontTx/>
              <a:buNone/>
            </a:pPr>
            <a:endParaRPr lang="en-US" sz="3000" b="1" dirty="0"/>
          </a:p>
          <a:p>
            <a:pPr>
              <a:buNone/>
            </a:pP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22</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pPr>
              <a:lnSpc>
                <a:spcPct val="90000"/>
              </a:lnSpc>
              <a:buFontTx/>
              <a:buNone/>
            </a:pPr>
            <a:r>
              <a:rPr lang="en-US" sz="2400" dirty="0">
                <a:latin typeface="Arial Black" panose="020B0A04020102020204" pitchFamily="34" charset="0"/>
              </a:rPr>
              <a:t>Launcher technologies are very similar  to long-range missile technology</a:t>
            </a:r>
            <a:endParaRPr lang="en-US" sz="2400" b="1" dirty="0">
              <a:latin typeface="Arial Black" panose="020B0A04020102020204" pitchFamily="34" charset="0"/>
            </a:endParaRPr>
          </a:p>
          <a:p>
            <a:pPr>
              <a:buNone/>
            </a:pP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23</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6" name="Picture 4" descr="C:\Documents and Settings\Gérard Brachet\Mes documents\Mes images\__Programme2005_Galeries_lanceurs_eca_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2505366"/>
            <a:ext cx="5256584" cy="371488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a:bodyPr>
          <a:lstStyle/>
          <a:p>
            <a:pPr>
              <a:buNone/>
            </a:pPr>
            <a:r>
              <a:rPr lang="en-US" sz="2400" dirty="0">
                <a:latin typeface="Arial Black" pitchFamily="34" charset="0"/>
              </a:rPr>
              <a:t>Reconnaissance military satellites use the same technologies as civilian Earth observation  satellites </a:t>
            </a: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r>
              <a:rPr lang="en-US" sz="1800" dirty="0">
                <a:latin typeface="Arial Black" pitchFamily="34" charset="0"/>
              </a:rPr>
              <a:t>The Helios 2 reconnaissance </a:t>
            </a:r>
          </a:p>
          <a:p>
            <a:pPr>
              <a:buNone/>
            </a:pPr>
            <a:r>
              <a:rPr lang="en-US" sz="1800" dirty="0">
                <a:latin typeface="Arial Black" pitchFamily="34" charset="0"/>
              </a:rPr>
              <a:t>spacecraft (France, 2004)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24</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7" name="Picture 5" descr="C:\Documents and Settings\Gérard Brachet\Mes documents\Mes images\p2668_193de39329bc414319cadda8ca67626cP285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2060848"/>
            <a:ext cx="3712971" cy="41764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8343" y="136525"/>
            <a:ext cx="8229600" cy="1143000"/>
          </a:xfrm>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25</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9" name="ZoneTexte 8"/>
          <p:cNvSpPr txBox="1"/>
          <p:nvPr/>
        </p:nvSpPr>
        <p:spPr>
          <a:xfrm>
            <a:off x="215516" y="1145445"/>
            <a:ext cx="8712968" cy="830997"/>
          </a:xfrm>
          <a:prstGeom prst="rect">
            <a:avLst/>
          </a:prstGeom>
          <a:noFill/>
        </p:spPr>
        <p:txBody>
          <a:bodyPr wrap="square" rtlCol="0">
            <a:spAutoFit/>
          </a:bodyPr>
          <a:lstStyle/>
          <a:p>
            <a:r>
              <a:rPr lang="en-US" sz="2400" b="1" dirty="0"/>
              <a:t>North Korean launch pad at the </a:t>
            </a:r>
            <a:r>
              <a:rPr lang="en-US" sz="2400" b="1" dirty="0" err="1"/>
              <a:t>Tonghae</a:t>
            </a:r>
            <a:r>
              <a:rPr lang="en-US" sz="2400" b="1" dirty="0"/>
              <a:t> (formerly </a:t>
            </a:r>
            <a:r>
              <a:rPr lang="en-US" sz="2400" b="1" dirty="0" err="1"/>
              <a:t>Musudan-ri</a:t>
            </a:r>
            <a:r>
              <a:rPr lang="en-US" sz="2400" b="1" dirty="0"/>
              <a:t>) missile launch base as seen by Worldview 2</a:t>
            </a:r>
          </a:p>
        </p:txBody>
      </p:sp>
      <p:pic>
        <p:nvPicPr>
          <p:cNvPr id="1027"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5263" y="2088797"/>
            <a:ext cx="4282858" cy="4525963"/>
          </a:xfrm>
          <a:prstGeom prst="rect">
            <a:avLst/>
          </a:prstGeom>
          <a:noFill/>
          <a:ln w="9525">
            <a:noFill/>
            <a:miter lim="800000"/>
            <a:headEnd/>
            <a:tailEnd/>
          </a:ln>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161" y="2451135"/>
            <a:ext cx="2854077" cy="322634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fontScale="32500" lnSpcReduction="20000"/>
          </a:bodyPr>
          <a:lstStyle/>
          <a:p>
            <a:pPr>
              <a:lnSpc>
                <a:spcPct val="90000"/>
              </a:lnSpc>
              <a:buFontTx/>
              <a:buNone/>
            </a:pPr>
            <a:r>
              <a:rPr lang="fr-FR" sz="2800" dirty="0">
                <a:latin typeface="Arial Black" pitchFamily="34" charset="0"/>
              </a:rPr>
              <a:t>	</a:t>
            </a:r>
          </a:p>
          <a:p>
            <a:pPr>
              <a:lnSpc>
                <a:spcPct val="90000"/>
              </a:lnSpc>
              <a:buFontTx/>
              <a:buNone/>
            </a:pPr>
            <a:r>
              <a:rPr lang="fr-FR" sz="2800" dirty="0">
                <a:latin typeface="Arial Black" pitchFamily="34" charset="0"/>
              </a:rPr>
              <a:t>	</a:t>
            </a:r>
          </a:p>
          <a:p>
            <a:pPr>
              <a:lnSpc>
                <a:spcPct val="90000"/>
              </a:lnSpc>
              <a:buFontTx/>
              <a:buNone/>
            </a:pPr>
            <a:r>
              <a:rPr lang="en-US" sz="6000" dirty="0">
                <a:latin typeface="Arial Black" pitchFamily="34" charset="0"/>
              </a:rPr>
              <a:t>2/ Applications of space systems to satisfy society’s needs include both:</a:t>
            </a:r>
          </a:p>
          <a:p>
            <a:pPr>
              <a:lnSpc>
                <a:spcPct val="90000"/>
              </a:lnSpc>
              <a:buFontTx/>
              <a:buNone/>
            </a:pPr>
            <a:endParaRPr lang="en-US" sz="6000" dirty="0">
              <a:latin typeface="Arial Black" pitchFamily="34" charset="0"/>
            </a:endParaRPr>
          </a:p>
          <a:p>
            <a:pPr>
              <a:lnSpc>
                <a:spcPct val="90000"/>
              </a:lnSpc>
            </a:pPr>
            <a:r>
              <a:rPr lang="en-US" sz="6000" dirty="0">
                <a:latin typeface="Arial Black" pitchFamily="34" charset="0"/>
              </a:rPr>
              <a:t>« Public good » applications (meteorology, environment monitoring, civil protection, search and rescue), and </a:t>
            </a:r>
          </a:p>
          <a:p>
            <a:pPr>
              <a:lnSpc>
                <a:spcPct val="90000"/>
              </a:lnSpc>
              <a:buNone/>
            </a:pPr>
            <a:endParaRPr lang="en-US" sz="6000" dirty="0">
              <a:latin typeface="Arial Black" pitchFamily="34" charset="0"/>
            </a:endParaRPr>
          </a:p>
          <a:p>
            <a:pPr>
              <a:lnSpc>
                <a:spcPct val="90000"/>
              </a:lnSpc>
            </a:pPr>
            <a:r>
              <a:rPr lang="en-US" sz="6000" dirty="0">
                <a:latin typeface="Arial Black" pitchFamily="34" charset="0"/>
              </a:rPr>
              <a:t>Commercial, market driven applications such as telecommunications and broadcasting, navigation services. </a:t>
            </a:r>
          </a:p>
          <a:p>
            <a:pPr>
              <a:lnSpc>
                <a:spcPct val="90000"/>
              </a:lnSpc>
              <a:buFontTx/>
              <a:buNone/>
            </a:pPr>
            <a:r>
              <a:rPr lang="en-US" sz="6000" dirty="0">
                <a:latin typeface="Arial Black" pitchFamily="34" charset="0"/>
              </a:rPr>
              <a:t>	They require a close connection with advanced scientific research (e.g. information technology, weather forecasting and understanding climate change)</a:t>
            </a:r>
          </a:p>
          <a:p>
            <a:pPr>
              <a:buNone/>
            </a:pPr>
            <a:endParaRPr lang="en-US" sz="6000" dirty="0">
              <a:latin typeface="Arial Black" pitchFamily="34" charset="0"/>
            </a:endParaRPr>
          </a:p>
          <a:p>
            <a:pPr>
              <a:buNone/>
            </a:pPr>
            <a:endParaRPr lang="en-US" sz="2400" dirty="0">
              <a:latin typeface="Arial Black" pitchFamily="34" charset="0"/>
            </a:endParaRPr>
          </a:p>
          <a:p>
            <a:pPr>
              <a:buNone/>
            </a:pPr>
            <a:r>
              <a:rPr lang="en-US" sz="1800" dirty="0">
                <a:latin typeface="Arial Black" pitchFamily="34" charset="0"/>
              </a:rPr>
              <a:t>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26</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a:bodyPr>
          <a:lstStyle/>
          <a:p>
            <a:pPr>
              <a:lnSpc>
                <a:spcPct val="90000"/>
              </a:lnSpc>
              <a:buFontTx/>
              <a:buNone/>
            </a:pPr>
            <a:r>
              <a:rPr lang="fr-FR" sz="2800" dirty="0">
                <a:latin typeface="Arial Black" pitchFamily="34" charset="0"/>
              </a:rPr>
              <a:t>	</a:t>
            </a:r>
            <a:r>
              <a:rPr lang="en-US" sz="2400" dirty="0">
                <a:latin typeface="Arial Black" pitchFamily="34" charset="0"/>
              </a:rPr>
              <a:t>The European Galileo satellite navigation constellation is in its deployment phase (22 satellites already in orbit, 26 by end of 2018)</a:t>
            </a: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r>
              <a:rPr lang="en-US" sz="1800" dirty="0">
                <a:latin typeface="Arial Black" pitchFamily="34" charset="0"/>
              </a:rPr>
              <a:t>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27</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6" name="Picture 4" descr="C:\Documents and Settings\Gérard Brachet\Mes documents\Mes images\galileo03865A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4736" y="2339752"/>
            <a:ext cx="5314528" cy="398754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a:bodyPr>
          <a:lstStyle/>
          <a:p>
            <a:pPr>
              <a:lnSpc>
                <a:spcPct val="90000"/>
              </a:lnSpc>
              <a:buFontTx/>
              <a:buNone/>
            </a:pPr>
            <a:r>
              <a:rPr lang="fr-FR" sz="2800" dirty="0">
                <a:latin typeface="Arial Black" pitchFamily="34" charset="0"/>
              </a:rPr>
              <a:t>	 </a:t>
            </a:r>
            <a:r>
              <a:rPr lang="en-US" sz="2400" dirty="0">
                <a:latin typeface="Arial Black" pitchFamily="34" charset="0"/>
              </a:rPr>
              <a:t>The Search and Rescue COSPAS-SARSAT System (Canada, France, Russia, USA) is operational since 1982</a:t>
            </a: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r>
              <a:rPr lang="en-US" sz="1800" dirty="0">
                <a:latin typeface="Arial Black" pitchFamily="34" charset="0"/>
              </a:rPr>
              <a:t>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7" name="Picture 5" descr="C:\Documents and Settings\Gérard Brachet\Mes documents\Mes images\__Programme2005_Galeries_Applications_COSPASSA_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2564904"/>
            <a:ext cx="5259288" cy="367979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fontScale="92500" lnSpcReduction="10000"/>
          </a:bodyPr>
          <a:lstStyle/>
          <a:p>
            <a:pPr>
              <a:lnSpc>
                <a:spcPct val="90000"/>
              </a:lnSpc>
              <a:buFontTx/>
              <a:buNone/>
            </a:pPr>
            <a:r>
              <a:rPr lang="fr-FR" sz="2800" dirty="0">
                <a:latin typeface="Arial Black" pitchFamily="34" charset="0"/>
              </a:rPr>
              <a:t>	</a:t>
            </a:r>
            <a:r>
              <a:rPr lang="en-US" sz="2600" dirty="0">
                <a:latin typeface="Arial Black" pitchFamily="34" charset="0"/>
              </a:rPr>
              <a:t>More than 20 000 lives have been saved since it started operating. </a:t>
            </a:r>
          </a:p>
          <a:p>
            <a:pPr>
              <a:lnSpc>
                <a:spcPct val="90000"/>
              </a:lnSpc>
              <a:buFontTx/>
              <a:buNone/>
            </a:pPr>
            <a:r>
              <a:rPr lang="en-US" sz="2600" dirty="0">
                <a:latin typeface="Arial Black" pitchFamily="34" charset="0"/>
              </a:rPr>
              <a:t>	Below, a</a:t>
            </a:r>
            <a:r>
              <a:rPr lang="en-US" sz="2600" dirty="0"/>
              <a:t> </a:t>
            </a:r>
            <a:r>
              <a:rPr lang="en-US" sz="2600" dirty="0">
                <a:latin typeface="Arial Black" pitchFamily="34" charset="0"/>
              </a:rPr>
              <a:t>rescue operation at sea following a COSPAS-SARSAT distress alarm</a:t>
            </a:r>
          </a:p>
          <a:p>
            <a:pPr>
              <a:lnSpc>
                <a:spcPct val="90000"/>
              </a:lnSpc>
              <a:buFontTx/>
              <a:buNone/>
            </a:pPr>
            <a:endParaRPr lang="en-US" sz="30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endParaRPr lang="en-US" sz="2400" dirty="0">
              <a:latin typeface="Arial Black" pitchFamily="34" charset="0"/>
            </a:endParaRPr>
          </a:p>
          <a:p>
            <a:pPr>
              <a:buNone/>
            </a:pPr>
            <a:r>
              <a:rPr lang="en-US" sz="1800" dirty="0">
                <a:latin typeface="Arial Black" pitchFamily="34" charset="0"/>
              </a:rPr>
              <a:t>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29</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8" name="Picture 5" descr="C:\Documents and Settings\Gérard Brachet\Mes documents\Mes images\__Programme2005_Galeries_Applications_SAUCETAG_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667000"/>
            <a:ext cx="5410200" cy="36179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124744"/>
            <a:ext cx="6912768" cy="4525963"/>
          </a:xfrm>
          <a:prstGeom prst="rect">
            <a:avLst/>
          </a:prstGeom>
          <a:noFill/>
          <a:ln w="9525">
            <a:noFill/>
            <a:miter lim="800000"/>
            <a:headEnd/>
            <a:tailEnd/>
          </a:ln>
        </p:spPr>
      </p:pic>
      <p:sp>
        <p:nvSpPr>
          <p:cNvPr id="7" name="ZoneTexte 6"/>
          <p:cNvSpPr txBox="1"/>
          <p:nvPr/>
        </p:nvSpPr>
        <p:spPr>
          <a:xfrm>
            <a:off x="1043608" y="5733256"/>
            <a:ext cx="6363409" cy="646331"/>
          </a:xfrm>
          <a:prstGeom prst="rect">
            <a:avLst/>
          </a:prstGeom>
          <a:noFill/>
        </p:spPr>
        <p:txBody>
          <a:bodyPr wrap="none" rtlCol="0">
            <a:spAutoFit/>
          </a:bodyPr>
          <a:lstStyle/>
          <a:p>
            <a:endParaRPr lang="en-US" dirty="0"/>
          </a:p>
          <a:p>
            <a:r>
              <a:rPr lang="en-US" dirty="0">
                <a:latin typeface="Arial Black" pitchFamily="34" charset="0"/>
              </a:rPr>
              <a:t>Observation satellites - Soviet Union (1960-1980)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67544" y="1196752"/>
            <a:ext cx="8229600" cy="4525963"/>
          </a:xfrm>
        </p:spPr>
        <p:txBody>
          <a:bodyPr>
            <a:normAutofit/>
          </a:bodyPr>
          <a:lstStyle/>
          <a:p>
            <a:pPr>
              <a:lnSpc>
                <a:spcPct val="90000"/>
              </a:lnSpc>
              <a:buFontTx/>
              <a:buNone/>
            </a:pPr>
            <a:r>
              <a:rPr lang="fr-FR" sz="2800" dirty="0">
                <a:latin typeface="Arial Black" pitchFamily="34" charset="0"/>
              </a:rPr>
              <a:t>	 </a:t>
            </a:r>
            <a:r>
              <a:rPr lang="en-US" sz="2400" dirty="0">
                <a:latin typeface="Arial Black" panose="020B0A04020102020204" pitchFamily="34" charset="0"/>
              </a:rPr>
              <a:t>Crisis image map, New Orleans flooding on September 2, 2005 (CNES &amp; SERTIT)</a:t>
            </a:r>
          </a:p>
          <a:p>
            <a:pPr>
              <a:buNone/>
            </a:pPr>
            <a:endParaRPr lang="en-US" sz="2400" dirty="0">
              <a:latin typeface="Arial Black" panose="020B0A04020102020204" pitchFamily="34" charset="0"/>
            </a:endParaRPr>
          </a:p>
          <a:p>
            <a:pPr>
              <a:buNone/>
            </a:pPr>
            <a:endParaRPr lang="en-US" sz="2400" dirty="0">
              <a:latin typeface="Arial Black" panose="020B0A04020102020204" pitchFamily="34" charset="0"/>
            </a:endParaRPr>
          </a:p>
          <a:p>
            <a:pPr>
              <a:buNone/>
            </a:pPr>
            <a:endParaRPr lang="en-US" sz="2400" dirty="0">
              <a:latin typeface="Arial Black" panose="020B0A04020102020204" pitchFamily="34" charset="0"/>
            </a:endParaRPr>
          </a:p>
          <a:p>
            <a:pPr>
              <a:buNone/>
            </a:pPr>
            <a:endParaRPr lang="en-US" sz="2400" dirty="0">
              <a:latin typeface="Arial Black" panose="020B0A04020102020204" pitchFamily="34" charset="0"/>
            </a:endParaRPr>
          </a:p>
          <a:p>
            <a:pPr>
              <a:buNone/>
            </a:pPr>
            <a:endParaRPr lang="en-US" sz="2400" dirty="0">
              <a:latin typeface="Arial Black" panose="020B0A04020102020204" pitchFamily="34" charset="0"/>
            </a:endParaRPr>
          </a:p>
          <a:p>
            <a:pPr>
              <a:buNone/>
            </a:pPr>
            <a:r>
              <a:rPr lang="en-US" sz="1800" dirty="0">
                <a:latin typeface="Arial Black" pitchFamily="34" charset="0"/>
              </a:rPr>
              <a:t>	</a:t>
            </a: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30</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8" name="Picture 5" descr="C:\Documents and Settings\Gérard Brachet\Mes documents\Mes images\P04_neworleans_carte_crise_verylo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2020402"/>
            <a:ext cx="5943600" cy="42005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412776"/>
            <a:ext cx="8229600" cy="4525963"/>
          </a:xfrm>
        </p:spPr>
        <p:txBody>
          <a:bodyPr>
            <a:normAutofit fontScale="92500" lnSpcReduction="20000"/>
          </a:bodyPr>
          <a:lstStyle/>
          <a:p>
            <a:pPr>
              <a:lnSpc>
                <a:spcPct val="90000"/>
              </a:lnSpc>
              <a:buFontTx/>
              <a:buNone/>
            </a:pPr>
            <a:r>
              <a:rPr lang="fr-FR" sz="2800" dirty="0">
                <a:latin typeface="Arial Black" pitchFamily="34" charset="0"/>
              </a:rPr>
              <a:t>	</a:t>
            </a:r>
            <a:r>
              <a:rPr lang="en-US" sz="2800" b="1" dirty="0">
                <a:latin typeface="Arial Black" pitchFamily="34" charset="0"/>
              </a:rPr>
              <a:t>3/</a:t>
            </a:r>
            <a:r>
              <a:rPr lang="en-US" sz="2800" b="1" dirty="0"/>
              <a:t> 	</a:t>
            </a:r>
            <a:r>
              <a:rPr lang="en-US" sz="2800" b="1" dirty="0">
                <a:latin typeface="Arial Black" pitchFamily="34" charset="0"/>
              </a:rPr>
              <a:t>Scientific research and exploration are prime drivers for space activities. </a:t>
            </a:r>
          </a:p>
          <a:p>
            <a:pPr>
              <a:lnSpc>
                <a:spcPct val="90000"/>
              </a:lnSpc>
            </a:pPr>
            <a:endParaRPr lang="en-US" sz="2800" b="1" dirty="0">
              <a:latin typeface="Arial Black" pitchFamily="34" charset="0"/>
            </a:endParaRPr>
          </a:p>
          <a:p>
            <a:pPr>
              <a:lnSpc>
                <a:spcPct val="90000"/>
              </a:lnSpc>
            </a:pPr>
            <a:r>
              <a:rPr lang="en-US" sz="2800" b="1" dirty="0">
                <a:latin typeface="Arial Black" pitchFamily="34" charset="0"/>
              </a:rPr>
              <a:t>Exploration (primarily robotic) of the solar system and of the universe, discovery missions (the Moon, Mars, Venus, comets, asteroids, etc.).</a:t>
            </a:r>
          </a:p>
          <a:p>
            <a:pPr>
              <a:lnSpc>
                <a:spcPct val="90000"/>
              </a:lnSpc>
            </a:pPr>
            <a:endParaRPr lang="en-US" sz="2800" b="1" dirty="0">
              <a:latin typeface="Arial Black" pitchFamily="34" charset="0"/>
            </a:endParaRPr>
          </a:p>
          <a:p>
            <a:pPr>
              <a:lnSpc>
                <a:spcPct val="90000"/>
              </a:lnSpc>
            </a:pPr>
            <a:r>
              <a:rPr lang="en-US" sz="2800" b="1" dirty="0">
                <a:latin typeface="Arial Black" pitchFamily="34" charset="0"/>
              </a:rPr>
              <a:t>Research for a better understanding of our own planet (global change, climate, atmospheric processes, oceans, land masses, earth physics).</a:t>
            </a:r>
          </a:p>
          <a:p>
            <a:pPr>
              <a:buNone/>
            </a:pPr>
            <a:r>
              <a:rPr lang="en-US" b="1" dirty="0"/>
              <a:t>	</a:t>
            </a:r>
            <a:r>
              <a:rPr lang="fr-FR" dirty="0"/>
              <a:t>	</a:t>
            </a:r>
          </a:p>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31</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57200" y="1340768"/>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32</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755576" y="1154616"/>
            <a:ext cx="7344816" cy="1015663"/>
          </a:xfrm>
          <a:prstGeom prst="rect">
            <a:avLst/>
          </a:prstGeom>
          <a:noFill/>
        </p:spPr>
        <p:txBody>
          <a:bodyPr wrap="square" rtlCol="0">
            <a:spAutoFit/>
          </a:bodyPr>
          <a:lstStyle/>
          <a:p>
            <a:r>
              <a:rPr lang="en-US" sz="2000" dirty="0">
                <a:latin typeface="Arial Black" pitchFamily="34" charset="0"/>
              </a:rPr>
              <a:t>Exploration of our Solar System: The European Rosetta/Philae mission to Comet 67P  </a:t>
            </a:r>
            <a:r>
              <a:rPr lang="en-US" sz="2000" dirty="0" err="1">
                <a:latin typeface="Arial Black" pitchFamily="34" charset="0"/>
              </a:rPr>
              <a:t>Churyumov-Gerasimenko</a:t>
            </a:r>
            <a:r>
              <a:rPr lang="en-US" sz="2000" dirty="0">
                <a:latin typeface="Arial Black" pitchFamily="34" charset="0"/>
              </a:rPr>
              <a:t> – 14 October 2014 (Photo ESA)</a:t>
            </a:r>
          </a:p>
        </p:txBody>
      </p:sp>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1950" y="2155032"/>
            <a:ext cx="5220100" cy="4152352"/>
          </a:xfrm>
          <a:prstGeom prst="rect">
            <a:avLst/>
          </a:prstGeom>
        </p:spPr>
      </p:pic>
    </p:spTree>
    <p:extLst>
      <p:ext uri="{BB962C8B-B14F-4D97-AF65-F5344CB8AC3E}">
        <p14:creationId xmlns:p14="http://schemas.microsoft.com/office/powerpoint/2010/main" val="428902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412776"/>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33</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611560" y="1412776"/>
            <a:ext cx="7920880" cy="1015663"/>
          </a:xfrm>
          <a:prstGeom prst="rect">
            <a:avLst/>
          </a:prstGeom>
          <a:noFill/>
        </p:spPr>
        <p:txBody>
          <a:bodyPr wrap="square" rtlCol="0">
            <a:spAutoFit/>
          </a:bodyPr>
          <a:lstStyle/>
          <a:p>
            <a:r>
              <a:rPr lang="en-US" sz="2000" dirty="0">
                <a:latin typeface="Arial Black" pitchFamily="34" charset="0"/>
              </a:rPr>
              <a:t>Ocean circulation is a key to seasonal climate forecasting : Pacific ocean eddies as derived from Jason-1 and </a:t>
            </a:r>
            <a:r>
              <a:rPr lang="en-US" sz="2000" dirty="0" err="1">
                <a:latin typeface="Arial Black" pitchFamily="34" charset="0"/>
              </a:rPr>
              <a:t>Envisat</a:t>
            </a:r>
            <a:r>
              <a:rPr lang="en-US" sz="2000" dirty="0">
                <a:latin typeface="Arial Black" pitchFamily="34" charset="0"/>
              </a:rPr>
              <a:t> altimetry data</a:t>
            </a:r>
          </a:p>
        </p:txBody>
      </p:sp>
      <p:pic>
        <p:nvPicPr>
          <p:cNvPr id="8" name="Picture 1029" descr="Map_J1ENTP_19302"/>
          <p:cNvPicPr>
            <a:picLocks noGrp="1" noChangeAspect="1" noChangeArrowheads="1"/>
          </p:cNvPicPr>
          <p:nvPr/>
        </p:nvPicPr>
        <p:blipFill>
          <a:blip r:embed="rId2" cstate="email">
            <a:extLst>
              <a:ext uri="{28A0092B-C50C-407E-A947-70E740481C1C}">
                <a14:useLocalDpi xmlns:a14="http://schemas.microsoft.com/office/drawing/2010/main"/>
              </a:ext>
            </a:extLst>
          </a:blip>
          <a:srcRect l="2211" t="11856" b="28453"/>
          <a:stretch>
            <a:fillRect/>
          </a:stretch>
        </p:blipFill>
        <p:spPr bwMode="auto">
          <a:xfrm>
            <a:off x="755576" y="2420888"/>
            <a:ext cx="7772400" cy="34226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412776"/>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34</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611560" y="1835249"/>
            <a:ext cx="7920880" cy="3471720"/>
          </a:xfrm>
          <a:prstGeom prst="rect">
            <a:avLst/>
          </a:prstGeom>
          <a:noFill/>
        </p:spPr>
        <p:txBody>
          <a:bodyPr wrap="square" rtlCol="0">
            <a:spAutoFit/>
          </a:bodyPr>
          <a:lstStyle/>
          <a:p>
            <a:pPr>
              <a:lnSpc>
                <a:spcPct val="90000"/>
              </a:lnSpc>
              <a:buFontTx/>
              <a:buNone/>
            </a:pPr>
            <a:r>
              <a:rPr lang="en-US" sz="2400" dirty="0">
                <a:latin typeface="Arial Black" pitchFamily="34" charset="0"/>
              </a:rPr>
              <a:t>The OST declares astronauts as envoys of mankind in outer space and deserve special protection. </a:t>
            </a:r>
          </a:p>
          <a:p>
            <a:pPr>
              <a:lnSpc>
                <a:spcPct val="90000"/>
              </a:lnSpc>
            </a:pPr>
            <a:endParaRPr lang="en-US" sz="2400" dirty="0">
              <a:latin typeface="Arial Black" pitchFamily="34" charset="0"/>
            </a:endParaRPr>
          </a:p>
          <a:p>
            <a:pPr>
              <a:lnSpc>
                <a:spcPct val="90000"/>
              </a:lnSpc>
            </a:pPr>
            <a:r>
              <a:rPr lang="en-US" sz="2400" dirty="0">
                <a:latin typeface="Arial Black" pitchFamily="34" charset="0"/>
              </a:rPr>
              <a:t>Manned space programmes were mostly driven by strategic considerations during the last fifty years, i.e. political demonstration of technical capabilities (as in the Apollo program, or China more recently)</a:t>
            </a:r>
          </a:p>
          <a:p>
            <a:pPr>
              <a:lnSpc>
                <a:spcPct val="90000"/>
              </a:lnSpc>
            </a:pPr>
            <a:endParaRPr lang="en-US" sz="2800" dirty="0">
              <a:latin typeface="Arial Black"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844824"/>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35</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693912" y="1196752"/>
            <a:ext cx="7920880" cy="2197525"/>
          </a:xfrm>
          <a:prstGeom prst="rect">
            <a:avLst/>
          </a:prstGeom>
          <a:noFill/>
        </p:spPr>
        <p:txBody>
          <a:bodyPr wrap="square" rtlCol="0">
            <a:spAutoFit/>
          </a:bodyPr>
          <a:lstStyle/>
          <a:p>
            <a:pPr>
              <a:lnSpc>
                <a:spcPct val="90000"/>
              </a:lnSpc>
            </a:pPr>
            <a:r>
              <a:rPr lang="en-US" sz="2400" dirty="0">
                <a:latin typeface="Arial Black" pitchFamily="34" charset="0"/>
              </a:rPr>
              <a:t>Today, there is some disappointment with the limited spin-offs from the International Space Station, but manned space exploration will continue to inspire. </a:t>
            </a:r>
          </a:p>
          <a:p>
            <a:pPr>
              <a:lnSpc>
                <a:spcPct val="90000"/>
              </a:lnSpc>
            </a:pPr>
            <a:endParaRPr lang="en-US" sz="2800" dirty="0">
              <a:latin typeface="Arial Black" pitchFamily="34" charset="0"/>
            </a:endParaRPr>
          </a:p>
          <a:p>
            <a:pPr>
              <a:lnSpc>
                <a:spcPct val="90000"/>
              </a:lnSpc>
            </a:pPr>
            <a:endParaRPr lang="en-US" sz="2800" dirty="0">
              <a:latin typeface="Arial Black" pitchFamily="34" charset="0"/>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7418" y="2746046"/>
            <a:ext cx="4493552" cy="2999358"/>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776" y="2746046"/>
            <a:ext cx="3912751" cy="31406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844824"/>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36</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539552" y="1494136"/>
            <a:ext cx="7920880" cy="4856714"/>
          </a:xfrm>
          <a:prstGeom prst="rect">
            <a:avLst/>
          </a:prstGeom>
          <a:noFill/>
        </p:spPr>
        <p:txBody>
          <a:bodyPr wrap="square" rtlCol="0">
            <a:spAutoFit/>
          </a:bodyPr>
          <a:lstStyle/>
          <a:p>
            <a:pPr>
              <a:lnSpc>
                <a:spcPct val="90000"/>
              </a:lnSpc>
            </a:pPr>
            <a:endParaRPr lang="en-US" sz="2800" dirty="0">
              <a:latin typeface="Arial Black" pitchFamily="34" charset="0"/>
            </a:endParaRPr>
          </a:p>
          <a:p>
            <a:pPr>
              <a:lnSpc>
                <a:spcPct val="90000"/>
              </a:lnSpc>
            </a:pPr>
            <a:r>
              <a:rPr lang="en-US" sz="2400" dirty="0">
                <a:latin typeface="Arial Black" pitchFamily="34" charset="0"/>
              </a:rPr>
              <a:t>The urge « to go beyond the horizon » and to explore the solar system with manned missions will remain a strong motivation. </a:t>
            </a:r>
          </a:p>
          <a:p>
            <a:pPr>
              <a:lnSpc>
                <a:spcPct val="90000"/>
              </a:lnSpc>
            </a:pPr>
            <a:endParaRPr lang="en-US" sz="2400" dirty="0">
              <a:latin typeface="Arial Black" pitchFamily="34" charset="0"/>
            </a:endParaRPr>
          </a:p>
          <a:p>
            <a:pPr>
              <a:lnSpc>
                <a:spcPct val="90000"/>
              </a:lnSpc>
            </a:pPr>
            <a:r>
              <a:rPr lang="en-US" sz="2400" dirty="0">
                <a:latin typeface="Arial Black" pitchFamily="34" charset="0"/>
              </a:rPr>
              <a:t>The OST acknowledges this by repeatedly referring to “exploration and use of outer space”.  </a:t>
            </a:r>
          </a:p>
          <a:p>
            <a:pPr>
              <a:lnSpc>
                <a:spcPct val="90000"/>
              </a:lnSpc>
            </a:pPr>
            <a:endParaRPr lang="en-US" sz="2400" dirty="0">
              <a:latin typeface="Arial Black" pitchFamily="34" charset="0"/>
            </a:endParaRPr>
          </a:p>
          <a:p>
            <a:pPr>
              <a:lnSpc>
                <a:spcPct val="90000"/>
              </a:lnSpc>
            </a:pPr>
            <a:r>
              <a:rPr lang="en-US" sz="2400" dirty="0">
                <a:latin typeface="Arial Black" pitchFamily="34" charset="0"/>
              </a:rPr>
              <a:t>The UN Committee for the Peaceful Uses of Outer Space (COPUOS), created in 1959,  does not include the word “exploration”. </a:t>
            </a:r>
          </a:p>
          <a:p>
            <a:pPr>
              <a:lnSpc>
                <a:spcPct val="90000"/>
              </a:lnSpc>
            </a:pPr>
            <a:endParaRPr lang="en-US" sz="2400" dirty="0">
              <a:latin typeface="Arial Black" pitchFamily="34" charset="0"/>
            </a:endParaRPr>
          </a:p>
          <a:p>
            <a:pPr>
              <a:lnSpc>
                <a:spcPct val="90000"/>
              </a:lnSpc>
            </a:pPr>
            <a:endParaRPr lang="en-US" sz="2800" dirty="0">
              <a:latin typeface="Arial Black" pitchFamily="34" charset="0"/>
            </a:endParaRPr>
          </a:p>
        </p:txBody>
      </p:sp>
    </p:spTree>
    <p:extLst>
      <p:ext uri="{BB962C8B-B14F-4D97-AF65-F5344CB8AC3E}">
        <p14:creationId xmlns:p14="http://schemas.microsoft.com/office/powerpoint/2010/main" val="227282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539552" y="1844824"/>
            <a:ext cx="8229600" cy="4525963"/>
          </a:xfrm>
        </p:spPr>
        <p:txBody>
          <a:bodyPr>
            <a:normAutofit/>
          </a:bodyPr>
          <a:lstStyle/>
          <a:p>
            <a:pPr>
              <a:lnSpc>
                <a:spcPct val="90000"/>
              </a:lnSpc>
              <a:buFontTx/>
              <a:buNone/>
            </a:pPr>
            <a:r>
              <a:rPr lang="fr-FR" sz="2800" dirty="0">
                <a:latin typeface="Arial Black" pitchFamily="34" charset="0"/>
              </a:rPr>
              <a:t>	</a:t>
            </a:r>
            <a:r>
              <a:rPr lang="en-US" b="1" dirty="0"/>
              <a:t>	</a:t>
            </a:r>
            <a:r>
              <a:rPr lang="fr-FR" dirty="0"/>
              <a:t>	</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37</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
        <p:nvSpPr>
          <p:cNvPr id="6" name="ZoneTexte 5"/>
          <p:cNvSpPr txBox="1"/>
          <p:nvPr/>
        </p:nvSpPr>
        <p:spPr>
          <a:xfrm>
            <a:off x="539552" y="1494136"/>
            <a:ext cx="7920880" cy="4136517"/>
          </a:xfrm>
          <a:prstGeom prst="rect">
            <a:avLst/>
          </a:prstGeom>
          <a:noFill/>
        </p:spPr>
        <p:txBody>
          <a:bodyPr wrap="square" rtlCol="0">
            <a:spAutoFit/>
          </a:bodyPr>
          <a:lstStyle/>
          <a:p>
            <a:pPr>
              <a:lnSpc>
                <a:spcPct val="90000"/>
              </a:lnSpc>
            </a:pPr>
            <a:r>
              <a:rPr lang="en-US" altLang="fr-FR" sz="2400" dirty="0">
                <a:latin typeface="Arial Black" panose="020B0A04020102020204" pitchFamily="34" charset="0"/>
                <a:cs typeface="Arial" panose="020B0604020202020204" pitchFamily="34" charset="0"/>
              </a:rPr>
              <a:t>The success of the OST so far is generating its own challenges: </a:t>
            </a:r>
          </a:p>
          <a:p>
            <a:pPr>
              <a:lnSpc>
                <a:spcPct val="90000"/>
              </a:lnSpc>
            </a:pPr>
            <a:endParaRPr lang="en-US" altLang="fr-FR" sz="2800" dirty="0">
              <a:latin typeface="Arial Black" panose="020B0A04020102020204" pitchFamily="34" charset="0"/>
              <a:cs typeface="Arial" panose="020B0604020202020204" pitchFamily="34" charset="0"/>
            </a:endParaRPr>
          </a:p>
          <a:p>
            <a:pPr>
              <a:lnSpc>
                <a:spcPct val="90000"/>
              </a:lnSpc>
            </a:pPr>
            <a:r>
              <a:rPr lang="en-US" altLang="fr-FR" sz="2400" dirty="0">
                <a:latin typeface="Arial Black" panose="020B0A04020102020204" pitchFamily="34" charset="0"/>
                <a:cs typeface="Arial" panose="020B0604020202020204" pitchFamily="34" charset="0"/>
              </a:rPr>
              <a:t>-	Increased crowding in Low Earth Orbit as well as in the region around the geostationary ring</a:t>
            </a:r>
            <a:r>
              <a:rPr lang="en-US" altLang="fr-FR" sz="2400" dirty="0">
                <a:latin typeface="Arial Black" panose="020B0A04020102020204" pitchFamily="34" charset="0"/>
              </a:rPr>
              <a:t> creates new risks of interference and of physical collisions;</a:t>
            </a:r>
          </a:p>
          <a:p>
            <a:pPr>
              <a:lnSpc>
                <a:spcPct val="90000"/>
              </a:lnSpc>
            </a:pPr>
            <a:r>
              <a:rPr lang="en-US" altLang="fr-FR" sz="2400" dirty="0">
                <a:latin typeface="Arial Black" panose="020B0A04020102020204" pitchFamily="34" charset="0"/>
              </a:rPr>
              <a:t>-	Managing the limited orbital and radio spectrum resources is becoming a real challenge;</a:t>
            </a:r>
          </a:p>
          <a:p>
            <a:pPr>
              <a:lnSpc>
                <a:spcPct val="90000"/>
              </a:lnSpc>
            </a:pPr>
            <a:r>
              <a:rPr lang="en-US" altLang="fr-FR" sz="2400" dirty="0">
                <a:latin typeface="Arial Black" panose="020B0A04020102020204" pitchFamily="34" charset="0"/>
              </a:rPr>
              <a:t>-	Proliferation of space debris on and around certain orbits is a major concern.	</a:t>
            </a:r>
          </a:p>
        </p:txBody>
      </p:sp>
    </p:spTree>
    <p:extLst>
      <p:ext uri="{BB962C8B-B14F-4D97-AF65-F5344CB8AC3E}">
        <p14:creationId xmlns:p14="http://schemas.microsoft.com/office/powerpoint/2010/main" val="194154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a:extLst>
              <a:ext uri="{FF2B5EF4-FFF2-40B4-BE49-F238E27FC236}">
                <a16:creationId xmlns="" xmlns:a16="http://schemas.microsoft.com/office/drawing/2014/main" id="{0A318475-E3E4-4239-8524-7CA02D648B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09110B1-96EA-439A-9084-97C919685B1B}" type="slidenum">
              <a:rPr lang="en-US" altLang="fr-FR" sz="1400" smtClean="0"/>
              <a:pPr>
                <a:spcBef>
                  <a:spcPct val="0"/>
                </a:spcBef>
                <a:buFontTx/>
                <a:buNone/>
              </a:pPr>
              <a:t>38</a:t>
            </a:fld>
            <a:endParaRPr lang="en-US" altLang="fr-FR" sz="1400"/>
          </a:p>
        </p:txBody>
      </p:sp>
      <p:sp>
        <p:nvSpPr>
          <p:cNvPr id="8195" name="Rectangle 2">
            <a:extLst>
              <a:ext uri="{FF2B5EF4-FFF2-40B4-BE49-F238E27FC236}">
                <a16:creationId xmlns="" xmlns:a16="http://schemas.microsoft.com/office/drawing/2014/main" id="{D12F86C8-94AA-4B24-A9BF-A2746465E9B1}"/>
              </a:ext>
            </a:extLst>
          </p:cNvPr>
          <p:cNvSpPr>
            <a:spLocks noGrp="1" noChangeArrowheads="1"/>
          </p:cNvSpPr>
          <p:nvPr>
            <p:ph type="title"/>
          </p:nvPr>
        </p:nvSpPr>
        <p:spPr>
          <a:xfrm>
            <a:off x="427348" y="211138"/>
            <a:ext cx="8136904" cy="1143000"/>
          </a:xfrm>
        </p:spPr>
        <p:txBody>
          <a:bodyPr>
            <a:noAutofit/>
          </a:bodyPr>
          <a:lstStyle/>
          <a:p>
            <a:r>
              <a:rPr lang="en-GB" sz="4000" b="1" dirty="0">
                <a:solidFill>
                  <a:srgbClr val="FF0000"/>
                </a:solidFill>
              </a:rPr>
              <a:t>The Legacy of the Outer Space Treaty</a:t>
            </a:r>
            <a:endParaRPr lang="en-US" altLang="fr-FR" sz="4000" dirty="0">
              <a:solidFill>
                <a:schemeClr val="accent2"/>
              </a:solidFill>
              <a:latin typeface="Arial Black" panose="020B0A04020102020204" pitchFamily="34" charset="0"/>
            </a:endParaRPr>
          </a:p>
        </p:txBody>
      </p:sp>
      <p:sp>
        <p:nvSpPr>
          <p:cNvPr id="8196" name="Rectangle 3">
            <a:extLst>
              <a:ext uri="{FF2B5EF4-FFF2-40B4-BE49-F238E27FC236}">
                <a16:creationId xmlns="" xmlns:a16="http://schemas.microsoft.com/office/drawing/2014/main" id="{34302F31-0224-45C2-8431-96190E346193}"/>
              </a:ext>
            </a:extLst>
          </p:cNvPr>
          <p:cNvSpPr>
            <a:spLocks noGrp="1" noChangeArrowheads="1"/>
          </p:cNvSpPr>
          <p:nvPr>
            <p:ph type="body" idx="1"/>
          </p:nvPr>
        </p:nvSpPr>
        <p:spPr>
          <a:xfrm>
            <a:off x="609600" y="1600200"/>
            <a:ext cx="7772400" cy="4114800"/>
          </a:xfrm>
        </p:spPr>
        <p:txBody>
          <a:bodyPr>
            <a:normAutofit fontScale="92500" lnSpcReduction="20000"/>
          </a:bodyPr>
          <a:lstStyle/>
          <a:p>
            <a:pPr eaLnBrk="1" hangingPunct="1">
              <a:lnSpc>
                <a:spcPct val="90000"/>
              </a:lnSpc>
              <a:buFontTx/>
              <a:buNone/>
            </a:pPr>
            <a:endParaRPr lang="fr-FR" altLang="fr-FR" sz="1800" dirty="0">
              <a:latin typeface="Arial Black" panose="020B0A04020102020204" pitchFamily="34" charset="0"/>
            </a:endParaRPr>
          </a:p>
          <a:p>
            <a:pPr eaLnBrk="1" hangingPunct="1">
              <a:lnSpc>
                <a:spcPct val="90000"/>
              </a:lnSpc>
              <a:buFontTx/>
              <a:buNone/>
            </a:pPr>
            <a:r>
              <a:rPr lang="en-US" altLang="fr-FR" sz="2400" dirty="0">
                <a:latin typeface="Arial Black" panose="020B0A04020102020204" pitchFamily="34" charset="0"/>
              </a:rPr>
              <a:t>Space debris, </a:t>
            </a:r>
          </a:p>
          <a:p>
            <a:pPr eaLnBrk="1" hangingPunct="1">
              <a:lnSpc>
                <a:spcPct val="90000"/>
              </a:lnSpc>
              <a:buFontTx/>
              <a:buNone/>
            </a:pPr>
            <a:r>
              <a:rPr lang="en-US" altLang="fr-FR" sz="2400" dirty="0">
                <a:latin typeface="Arial Black" panose="020B0A04020102020204" pitchFamily="34" charset="0"/>
              </a:rPr>
              <a:t>some numbers </a:t>
            </a:r>
            <a:r>
              <a:rPr lang="fr-FR" altLang="fr-FR" sz="2400" dirty="0">
                <a:latin typeface="Arial Black" panose="020B0A04020102020204" pitchFamily="34" charset="0"/>
              </a:rPr>
              <a:t>:</a:t>
            </a:r>
          </a:p>
          <a:p>
            <a:pPr eaLnBrk="1" hangingPunct="1">
              <a:buFontTx/>
              <a:buNone/>
            </a:pPr>
            <a:r>
              <a:rPr lang="fr-FR" altLang="fr-FR" sz="1800" dirty="0">
                <a:latin typeface="Arial Black" panose="020B0A04020102020204" pitchFamily="34" charset="0"/>
              </a:rPr>
              <a:t>	- </a:t>
            </a:r>
            <a:r>
              <a:rPr lang="fr-FR" altLang="fr-FR" sz="1600" dirty="0">
                <a:latin typeface="Arial Black" panose="020B0A04020102020204" pitchFamily="34" charset="0"/>
              </a:rPr>
              <a:t>5257</a:t>
            </a:r>
            <a:r>
              <a:rPr lang="en-US" altLang="fr-FR" sz="1600" dirty="0">
                <a:latin typeface="Arial Black" panose="020B0A04020102020204" pitchFamily="34" charset="0"/>
              </a:rPr>
              <a:t> successful launches </a:t>
            </a:r>
          </a:p>
          <a:p>
            <a:pPr eaLnBrk="1" hangingPunct="1">
              <a:buFontTx/>
              <a:buNone/>
            </a:pPr>
            <a:r>
              <a:rPr lang="en-US" altLang="fr-FR" sz="1600" dirty="0">
                <a:latin typeface="Arial Black" panose="020B0A04020102020204" pitchFamily="34" charset="0"/>
              </a:rPr>
              <a:t>	from 1957 till end of 2016</a:t>
            </a:r>
          </a:p>
          <a:p>
            <a:pPr eaLnBrk="1" hangingPunct="1">
              <a:buFontTx/>
              <a:buNone/>
            </a:pPr>
            <a:r>
              <a:rPr lang="en-US" altLang="fr-FR" sz="1600" dirty="0">
                <a:latin typeface="Arial Black" panose="020B0A04020102020204" pitchFamily="34" charset="0"/>
              </a:rPr>
              <a:t>	- 83 launches in 2016</a:t>
            </a:r>
          </a:p>
          <a:p>
            <a:pPr eaLnBrk="1" hangingPunct="1">
              <a:buFontTx/>
              <a:buNone/>
            </a:pPr>
            <a:r>
              <a:rPr lang="en-US" altLang="fr-FR" sz="1600" dirty="0">
                <a:latin typeface="Arial Black" panose="020B0A04020102020204" pitchFamily="34" charset="0"/>
              </a:rPr>
              <a:t>	</a:t>
            </a:r>
            <a:r>
              <a:rPr lang="fr-FR" altLang="fr-FR" sz="1600" dirty="0">
                <a:latin typeface="Arial Black" panose="020B0A04020102020204" pitchFamily="34" charset="0"/>
              </a:rPr>
              <a:t>- </a:t>
            </a:r>
            <a:r>
              <a:rPr lang="en-US" altLang="fr-FR" sz="1600" dirty="0">
                <a:latin typeface="Arial Black" panose="020B0A04020102020204" pitchFamily="34" charset="0"/>
              </a:rPr>
              <a:t>240 in orbit break-ups</a:t>
            </a:r>
          </a:p>
          <a:p>
            <a:pPr eaLnBrk="1" hangingPunct="1">
              <a:lnSpc>
                <a:spcPct val="90000"/>
              </a:lnSpc>
              <a:buFontTx/>
              <a:buNone/>
            </a:pPr>
            <a:r>
              <a:rPr lang="en-US" altLang="fr-FR" sz="1800" dirty="0">
                <a:latin typeface="Arial Black" panose="020B0A04020102020204" pitchFamily="34" charset="0"/>
              </a:rPr>
              <a:t>	</a:t>
            </a:r>
            <a:r>
              <a:rPr lang="fr-FR" altLang="fr-FR" sz="1800" dirty="0">
                <a:latin typeface="Arial Black" panose="020B0A04020102020204" pitchFamily="34" charset="0"/>
              </a:rPr>
              <a:t>- </a:t>
            </a:r>
            <a:r>
              <a:rPr lang="fr-FR" altLang="fr-FR" sz="1600" dirty="0">
                <a:latin typeface="Arial Black" panose="020B0A04020102020204" pitchFamily="34" charset="0"/>
              </a:rPr>
              <a:t>about 12</a:t>
            </a:r>
            <a:r>
              <a:rPr lang="en-US" altLang="fr-FR" sz="1600" dirty="0">
                <a:latin typeface="Arial Black" panose="020B0A04020102020204" pitchFamily="34" charset="0"/>
              </a:rPr>
              <a:t>00 operational</a:t>
            </a:r>
          </a:p>
          <a:p>
            <a:pPr eaLnBrk="1" hangingPunct="1">
              <a:lnSpc>
                <a:spcPct val="90000"/>
              </a:lnSpc>
              <a:buFontTx/>
              <a:buNone/>
            </a:pPr>
            <a:r>
              <a:rPr lang="en-US" altLang="fr-FR" sz="1600" dirty="0">
                <a:latin typeface="Arial Black" panose="020B0A04020102020204" pitchFamily="34" charset="0"/>
              </a:rPr>
              <a:t>	satellites, of which 500 </a:t>
            </a:r>
          </a:p>
          <a:p>
            <a:pPr eaLnBrk="1" hangingPunct="1">
              <a:lnSpc>
                <a:spcPct val="90000"/>
              </a:lnSpc>
              <a:buFontTx/>
              <a:buNone/>
            </a:pPr>
            <a:r>
              <a:rPr lang="en-US" altLang="fr-FR" sz="1600" dirty="0">
                <a:latin typeface="Arial Black" panose="020B0A04020102020204" pitchFamily="34" charset="0"/>
              </a:rPr>
              <a:t>	on the GEO ring	</a:t>
            </a:r>
          </a:p>
          <a:p>
            <a:pPr eaLnBrk="1" hangingPunct="1">
              <a:lnSpc>
                <a:spcPct val="90000"/>
              </a:lnSpc>
              <a:buFontTx/>
              <a:buNone/>
            </a:pPr>
            <a:r>
              <a:rPr lang="en-US" altLang="fr-FR" sz="1600" dirty="0">
                <a:latin typeface="Arial Black" panose="020B0A04020102020204" pitchFamily="34" charset="0"/>
              </a:rPr>
              <a:t>	</a:t>
            </a:r>
            <a:r>
              <a:rPr lang="fr-FR" altLang="fr-FR" sz="1600" dirty="0">
                <a:latin typeface="Arial Black" panose="020B0A04020102020204" pitchFamily="34" charset="0"/>
              </a:rPr>
              <a:t>- over 20</a:t>
            </a:r>
            <a:r>
              <a:rPr lang="en-US" altLang="fr-FR" sz="1600" dirty="0">
                <a:latin typeface="Arial Black" panose="020B0A04020102020204" pitchFamily="34" charset="0"/>
              </a:rPr>
              <a:t>000 objects are </a:t>
            </a:r>
          </a:p>
          <a:p>
            <a:pPr eaLnBrk="1" hangingPunct="1">
              <a:lnSpc>
                <a:spcPct val="90000"/>
              </a:lnSpc>
              <a:buFontTx/>
              <a:buNone/>
            </a:pPr>
            <a:r>
              <a:rPr lang="en-US" altLang="fr-FR" sz="1600" dirty="0">
                <a:latin typeface="Arial Black" panose="020B0A04020102020204" pitchFamily="34" charset="0"/>
              </a:rPr>
              <a:t>	tracked and cataloged by the US Space Surveillance Network</a:t>
            </a:r>
            <a:r>
              <a:rPr lang="fr-FR" altLang="fr-FR" sz="1600" dirty="0">
                <a:latin typeface="Arial Black" panose="020B0A04020102020204" pitchFamily="34" charset="0"/>
              </a:rPr>
              <a:t>:</a:t>
            </a:r>
            <a:r>
              <a:rPr lang="en-US" altLang="fr-FR" sz="1600" dirty="0">
                <a:latin typeface="Arial Black" panose="020B0A04020102020204" pitchFamily="34" charset="0"/>
              </a:rPr>
              <a:t> </a:t>
            </a:r>
          </a:p>
          <a:p>
            <a:pPr eaLnBrk="1" hangingPunct="1">
              <a:lnSpc>
                <a:spcPct val="90000"/>
              </a:lnSpc>
              <a:buFontTx/>
              <a:buNone/>
            </a:pPr>
            <a:r>
              <a:rPr lang="en-US" altLang="fr-FR" sz="1600" dirty="0">
                <a:latin typeface="Arial Black" panose="020B0A04020102020204" pitchFamily="34" charset="0"/>
              </a:rPr>
              <a:t>	22% </a:t>
            </a:r>
            <a:r>
              <a:rPr lang="fr-FR" altLang="fr-FR" sz="1600" dirty="0">
                <a:latin typeface="Arial Black" panose="020B0A04020102020204" pitchFamily="34" charset="0"/>
              </a:rPr>
              <a:t>are </a:t>
            </a:r>
            <a:r>
              <a:rPr lang="en-US" altLang="fr-FR" sz="1600" dirty="0">
                <a:latin typeface="Arial Black" panose="020B0A04020102020204" pitchFamily="34" charset="0"/>
              </a:rPr>
              <a:t>satellites, 12% rocket bodies, 10% mission-related objects, 56% fragments (up from 41% before the China ASAT test of Jan. 11, 2007) </a:t>
            </a:r>
          </a:p>
          <a:p>
            <a:pPr eaLnBrk="1" hangingPunct="1">
              <a:lnSpc>
                <a:spcPct val="90000"/>
              </a:lnSpc>
              <a:buFontTx/>
              <a:buNone/>
            </a:pPr>
            <a:r>
              <a:rPr lang="fr-FR" altLang="fr-FR" sz="1800" dirty="0">
                <a:latin typeface="Arial Black" panose="020B0A04020102020204" pitchFamily="34" charset="0"/>
              </a:rPr>
              <a:t>	</a:t>
            </a:r>
          </a:p>
          <a:p>
            <a:pPr eaLnBrk="1" hangingPunct="1">
              <a:lnSpc>
                <a:spcPct val="90000"/>
              </a:lnSpc>
              <a:buFontTx/>
              <a:buNone/>
            </a:pPr>
            <a:r>
              <a:rPr lang="fr-FR" altLang="fr-FR" sz="1800" dirty="0">
                <a:latin typeface="Arial Black" panose="020B0A04020102020204" pitchFamily="34" charset="0"/>
              </a:rPr>
              <a:t>	</a:t>
            </a:r>
            <a:r>
              <a:rPr lang="en-US" altLang="fr-FR" sz="1800" dirty="0">
                <a:latin typeface="Arial Black" panose="020B0A04020102020204" pitchFamily="34" charset="0"/>
              </a:rPr>
              <a:t>	</a:t>
            </a:r>
            <a:endParaRPr lang="en-US" altLang="fr-FR" sz="1400" dirty="0">
              <a:latin typeface="Arial Black" panose="020B0A04020102020204" pitchFamily="34" charset="0"/>
            </a:endParaRPr>
          </a:p>
        </p:txBody>
      </p:sp>
      <p:pic>
        <p:nvPicPr>
          <p:cNvPr id="8197" name="Picture 4" descr="GEO1280">
            <a:extLst>
              <a:ext uri="{FF2B5EF4-FFF2-40B4-BE49-F238E27FC236}">
                <a16:creationId xmlns="" xmlns:a16="http://schemas.microsoft.com/office/drawing/2014/main" id="{06F14078-7FB5-47C9-9C50-F4147A66F3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3062" y="1177140"/>
            <a:ext cx="36734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 xmlns:a16="http://schemas.microsoft.com/office/drawing/2014/main" id="{C6FFBC9B-D754-46EB-B6D2-27E0DB5E9E6E}"/>
              </a:ext>
            </a:extLst>
          </p:cNvPr>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3514535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a:extLst>
              <a:ext uri="{FF2B5EF4-FFF2-40B4-BE49-F238E27FC236}">
                <a16:creationId xmlns="" xmlns:a16="http://schemas.microsoft.com/office/drawing/2014/main" id="{0A318475-E3E4-4239-8524-7CA02D648B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09110B1-96EA-439A-9084-97C919685B1B}" type="slidenum">
              <a:rPr lang="en-US" altLang="fr-FR" sz="1400" smtClean="0"/>
              <a:pPr>
                <a:spcBef>
                  <a:spcPct val="0"/>
                </a:spcBef>
                <a:buFontTx/>
                <a:buNone/>
              </a:pPr>
              <a:t>39</a:t>
            </a:fld>
            <a:endParaRPr lang="en-US" altLang="fr-FR" sz="1400"/>
          </a:p>
        </p:txBody>
      </p:sp>
      <p:sp>
        <p:nvSpPr>
          <p:cNvPr id="8195" name="Rectangle 2">
            <a:extLst>
              <a:ext uri="{FF2B5EF4-FFF2-40B4-BE49-F238E27FC236}">
                <a16:creationId xmlns="" xmlns:a16="http://schemas.microsoft.com/office/drawing/2014/main" id="{D12F86C8-94AA-4B24-A9BF-A2746465E9B1}"/>
              </a:ext>
            </a:extLst>
          </p:cNvPr>
          <p:cNvSpPr>
            <a:spLocks noGrp="1" noChangeArrowheads="1"/>
          </p:cNvSpPr>
          <p:nvPr>
            <p:ph type="title"/>
          </p:nvPr>
        </p:nvSpPr>
        <p:spPr>
          <a:xfrm>
            <a:off x="427348" y="211138"/>
            <a:ext cx="8136904" cy="1143000"/>
          </a:xfrm>
        </p:spPr>
        <p:txBody>
          <a:bodyPr>
            <a:noAutofit/>
          </a:bodyPr>
          <a:lstStyle/>
          <a:p>
            <a:r>
              <a:rPr lang="en-GB" sz="4000" b="1" dirty="0">
                <a:solidFill>
                  <a:srgbClr val="FF0000"/>
                </a:solidFill>
              </a:rPr>
              <a:t>The Legacy of the Outer Space Treaty</a:t>
            </a:r>
            <a:endParaRPr lang="en-US" altLang="fr-FR" sz="4000" dirty="0">
              <a:solidFill>
                <a:schemeClr val="accent2"/>
              </a:solidFill>
              <a:latin typeface="Arial Black" panose="020B0A04020102020204" pitchFamily="34" charset="0"/>
            </a:endParaRPr>
          </a:p>
        </p:txBody>
      </p:sp>
      <p:sp>
        <p:nvSpPr>
          <p:cNvPr id="8196" name="Rectangle 3">
            <a:extLst>
              <a:ext uri="{FF2B5EF4-FFF2-40B4-BE49-F238E27FC236}">
                <a16:creationId xmlns="" xmlns:a16="http://schemas.microsoft.com/office/drawing/2014/main" id="{34302F31-0224-45C2-8431-96190E346193}"/>
              </a:ext>
            </a:extLst>
          </p:cNvPr>
          <p:cNvSpPr>
            <a:spLocks noGrp="1" noChangeArrowheads="1"/>
          </p:cNvSpPr>
          <p:nvPr>
            <p:ph type="body" idx="1"/>
          </p:nvPr>
        </p:nvSpPr>
        <p:spPr>
          <a:xfrm>
            <a:off x="609600" y="1600200"/>
            <a:ext cx="7772400" cy="4114800"/>
          </a:xfrm>
        </p:spPr>
        <p:txBody>
          <a:bodyPr>
            <a:normAutofit/>
          </a:bodyPr>
          <a:lstStyle/>
          <a:p>
            <a:pPr eaLnBrk="1" hangingPunct="1">
              <a:lnSpc>
                <a:spcPct val="90000"/>
              </a:lnSpc>
              <a:buFontTx/>
              <a:buNone/>
            </a:pPr>
            <a:endParaRPr lang="fr-FR" altLang="fr-FR" sz="1800" dirty="0">
              <a:latin typeface="Arial Black" panose="020B0A04020102020204" pitchFamily="34" charset="0"/>
            </a:endParaRPr>
          </a:p>
          <a:p>
            <a:pPr eaLnBrk="1" hangingPunct="1">
              <a:lnSpc>
                <a:spcPct val="90000"/>
              </a:lnSpc>
              <a:buFontTx/>
              <a:buNone/>
            </a:pPr>
            <a:r>
              <a:rPr lang="fr-FR" altLang="fr-FR" sz="1800" dirty="0">
                <a:latin typeface="Arial Black" panose="020B0A04020102020204" pitchFamily="34" charset="0"/>
              </a:rPr>
              <a:t>		</a:t>
            </a:r>
          </a:p>
          <a:p>
            <a:pPr eaLnBrk="1" hangingPunct="1">
              <a:lnSpc>
                <a:spcPct val="90000"/>
              </a:lnSpc>
              <a:buFontTx/>
              <a:buNone/>
            </a:pPr>
            <a:r>
              <a:rPr lang="fr-FR" altLang="fr-FR" sz="1800" dirty="0">
                <a:latin typeface="Arial Black" panose="020B0A04020102020204" pitchFamily="34" charset="0"/>
              </a:rPr>
              <a:t>	</a:t>
            </a:r>
            <a:r>
              <a:rPr lang="en-US" altLang="fr-FR" sz="1800" dirty="0">
                <a:latin typeface="Arial Black" panose="020B0A04020102020204" pitchFamily="34" charset="0"/>
              </a:rPr>
              <a:t>	</a:t>
            </a:r>
            <a:endParaRPr lang="en-US" altLang="fr-FR" sz="1400" dirty="0">
              <a:latin typeface="Arial Black" panose="020B0A04020102020204" pitchFamily="34" charset="0"/>
            </a:endParaRPr>
          </a:p>
        </p:txBody>
      </p:sp>
      <p:pic>
        <p:nvPicPr>
          <p:cNvPr id="9" name="Picture 8">
            <a:extLst>
              <a:ext uri="{FF2B5EF4-FFF2-40B4-BE49-F238E27FC236}">
                <a16:creationId xmlns="" xmlns:a16="http://schemas.microsoft.com/office/drawing/2014/main" id="{EC13072F-8321-4E6D-89AD-82F6EC27F93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8393" y="2015913"/>
            <a:ext cx="66262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 xmlns:a16="http://schemas.microsoft.com/office/drawing/2014/main" id="{636FEBDF-EBCD-4F42-A8E7-ECD946B80A23}"/>
              </a:ext>
            </a:extLst>
          </p:cNvPr>
          <p:cNvSpPr>
            <a:spLocks noChangeArrowheads="1"/>
          </p:cNvSpPr>
          <p:nvPr/>
        </p:nvSpPr>
        <p:spPr bwMode="auto">
          <a:xfrm>
            <a:off x="1147762" y="1354138"/>
            <a:ext cx="6696075" cy="560387"/>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fr-FR" sz="2000" dirty="0"/>
              <a:t>Cataloged space objects 1957 – 200</a:t>
            </a:r>
            <a:r>
              <a:rPr lang="fr-FR" altLang="fr-FR" sz="2000" dirty="0"/>
              <a:t>9 (source: ESA/ESOC)</a:t>
            </a:r>
            <a:endParaRPr lang="en-US" altLang="fr-FR" sz="2000" dirty="0"/>
          </a:p>
          <a:p>
            <a:pPr algn="ctr" eaLnBrk="1" hangingPunct="1">
              <a:spcBef>
                <a:spcPct val="0"/>
              </a:spcBef>
              <a:buFontTx/>
              <a:buNone/>
            </a:pPr>
            <a:endParaRPr lang="en-US" altLang="fr-FR" sz="2000" dirty="0"/>
          </a:p>
        </p:txBody>
      </p:sp>
      <p:sp>
        <p:nvSpPr>
          <p:cNvPr id="3" name="Espace réservé du pied de page 2">
            <a:extLst>
              <a:ext uri="{FF2B5EF4-FFF2-40B4-BE49-F238E27FC236}">
                <a16:creationId xmlns="" xmlns:a16="http://schemas.microsoft.com/office/drawing/2014/main" id="{5299C8EC-47DA-447D-811C-1EE59DF807DE}"/>
              </a:ext>
            </a:extLst>
          </p:cNvPr>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111308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4</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15616" y="1124744"/>
            <a:ext cx="6768752" cy="4785395"/>
          </a:xfrm>
          <a:prstGeom prst="rect">
            <a:avLst/>
          </a:prstGeom>
          <a:noFill/>
          <a:ln w="9525">
            <a:noFill/>
            <a:miter lim="800000"/>
            <a:headEnd/>
            <a:tailEnd/>
          </a:ln>
        </p:spPr>
      </p:pic>
      <p:sp>
        <p:nvSpPr>
          <p:cNvPr id="7" name="ZoneTexte 6"/>
          <p:cNvSpPr txBox="1"/>
          <p:nvPr/>
        </p:nvSpPr>
        <p:spPr>
          <a:xfrm>
            <a:off x="1619672" y="5805264"/>
            <a:ext cx="6120680" cy="646331"/>
          </a:xfrm>
          <a:prstGeom prst="rect">
            <a:avLst/>
          </a:prstGeom>
          <a:noFill/>
        </p:spPr>
        <p:txBody>
          <a:bodyPr wrap="square" rtlCol="0">
            <a:spAutoFit/>
          </a:bodyPr>
          <a:lstStyle/>
          <a:p>
            <a:endParaRPr lang="en-US" dirty="0"/>
          </a:p>
          <a:p>
            <a:r>
              <a:rPr lang="en-US" b="1" dirty="0">
                <a:latin typeface="Arial Black" pitchFamily="34" charset="0"/>
              </a:rPr>
              <a:t>Observation Soviet Union  - Russia (1980-2000)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395536" y="1700808"/>
            <a:ext cx="8229600" cy="4176464"/>
          </a:xfrm>
        </p:spPr>
        <p:txBody>
          <a:bodyPr>
            <a:normAutofit fontScale="70000" lnSpcReduction="20000"/>
          </a:bodyPr>
          <a:lstStyle/>
          <a:p>
            <a:pPr>
              <a:lnSpc>
                <a:spcPct val="90000"/>
              </a:lnSpc>
              <a:buNone/>
            </a:pPr>
            <a:r>
              <a:rPr lang="fr-FR" b="1" dirty="0">
                <a:latin typeface="Arial Black" pitchFamily="34" charset="0"/>
              </a:rPr>
              <a:t>		</a:t>
            </a:r>
            <a:r>
              <a:rPr lang="fr-FR" sz="3800" b="1" dirty="0">
                <a:latin typeface="Arial Black" pitchFamily="34" charset="0"/>
              </a:rPr>
              <a:t>… and t</a:t>
            </a:r>
            <a:r>
              <a:rPr lang="en-US" altLang="fr-FR" sz="3800" b="1" dirty="0">
                <a:latin typeface="Arial Black" panose="020B0A04020102020204" pitchFamily="34" charset="0"/>
              </a:rPr>
              <a:t>he risk of collisions between operational satellites in high inclination low Earth orbits is increasing.</a:t>
            </a:r>
          </a:p>
          <a:p>
            <a:pPr>
              <a:lnSpc>
                <a:spcPct val="90000"/>
              </a:lnSpc>
              <a:buNone/>
            </a:pPr>
            <a:r>
              <a:rPr lang="en-US" altLang="fr-FR" sz="4000" dirty="0">
                <a:latin typeface="Arial Black" panose="020B0A04020102020204" pitchFamily="34" charset="0"/>
              </a:rPr>
              <a:t>	</a:t>
            </a:r>
          </a:p>
          <a:p>
            <a:pPr>
              <a:lnSpc>
                <a:spcPct val="90000"/>
              </a:lnSpc>
              <a:buNone/>
            </a:pPr>
            <a:r>
              <a:rPr lang="en-US" altLang="fr-FR" sz="4000" dirty="0">
                <a:latin typeface="Arial Black" panose="020B0A04020102020204" pitchFamily="34" charset="0"/>
              </a:rPr>
              <a:t>	A concrete example: </a:t>
            </a:r>
          </a:p>
          <a:p>
            <a:pPr>
              <a:lnSpc>
                <a:spcPct val="90000"/>
              </a:lnSpc>
              <a:buNone/>
            </a:pPr>
            <a:endParaRPr lang="en-US" altLang="fr-FR" sz="4000" dirty="0">
              <a:latin typeface="Arial Black" panose="020B0A04020102020204" pitchFamily="34" charset="0"/>
            </a:endParaRPr>
          </a:p>
          <a:p>
            <a:pPr>
              <a:lnSpc>
                <a:spcPct val="90000"/>
              </a:lnSpc>
              <a:buNone/>
            </a:pPr>
            <a:r>
              <a:rPr lang="en-US" altLang="fr-FR" sz="4000" dirty="0">
                <a:latin typeface="Arial Black" panose="020B0A04020102020204" pitchFamily="34" charset="0"/>
              </a:rPr>
              <a:t>	</a:t>
            </a:r>
            <a:r>
              <a:rPr lang="en-US" altLang="fr-FR" dirty="0">
                <a:latin typeface="Arial Black" panose="020B0A04020102020204" pitchFamily="34" charset="0"/>
              </a:rPr>
              <a:t>Conjunctions (i.e. close approaches) between the NASA Terra, </a:t>
            </a:r>
            <a:r>
              <a:rPr lang="en-US" altLang="fr-FR" dirty="0" err="1">
                <a:latin typeface="Arial Black" panose="020B0A04020102020204" pitchFamily="34" charset="0"/>
              </a:rPr>
              <a:t>Cloudsat</a:t>
            </a:r>
            <a:r>
              <a:rPr lang="en-US" altLang="fr-FR" dirty="0">
                <a:latin typeface="Arial Black" panose="020B0A04020102020204" pitchFamily="34" charset="0"/>
              </a:rPr>
              <a:t> and Aura Earth observation satellites and China’s </a:t>
            </a:r>
            <a:r>
              <a:rPr lang="en-US" altLang="fr-FR" dirty="0" err="1">
                <a:latin typeface="Arial Black" panose="020B0A04020102020204" pitchFamily="34" charset="0"/>
              </a:rPr>
              <a:t>Shijian</a:t>
            </a:r>
            <a:r>
              <a:rPr lang="en-US" altLang="fr-FR" dirty="0">
                <a:latin typeface="Arial Black" panose="020B0A04020102020204" pitchFamily="34" charset="0"/>
              </a:rPr>
              <a:t> series of satellites occur every month! </a:t>
            </a:r>
          </a:p>
          <a:p>
            <a:pPr>
              <a:lnSpc>
                <a:spcPct val="90000"/>
              </a:lnSpc>
              <a:buNone/>
            </a:pPr>
            <a:r>
              <a:rPr lang="en-US" altLang="fr-FR" dirty="0">
                <a:latin typeface="Arial Black" panose="020B0A04020102020204" pitchFamily="34" charset="0"/>
              </a:rPr>
              <a:t>	Very strict procedures have been set in place to minimize the risk of collision.</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40</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395536" y="1988840"/>
            <a:ext cx="8229600" cy="3672408"/>
          </a:xfrm>
        </p:spPr>
        <p:txBody>
          <a:bodyPr>
            <a:normAutofit fontScale="92500"/>
          </a:bodyPr>
          <a:lstStyle/>
          <a:p>
            <a:pPr>
              <a:lnSpc>
                <a:spcPct val="90000"/>
              </a:lnSpc>
              <a:buNone/>
            </a:pPr>
            <a:r>
              <a:rPr lang="fr-FR" altLang="fr-FR" sz="2600" dirty="0">
                <a:latin typeface="Arial Black" panose="020B0A04020102020204" pitchFamily="34" charset="0"/>
              </a:rPr>
              <a:t>There </a:t>
            </a:r>
            <a:r>
              <a:rPr lang="en-US" altLang="fr-FR" sz="2600" dirty="0">
                <a:latin typeface="Arial Black" panose="020B0A04020102020204" pitchFamily="34" charset="0"/>
              </a:rPr>
              <a:t>is also </a:t>
            </a:r>
            <a:r>
              <a:rPr lang="fr-FR" altLang="fr-FR" sz="2600" dirty="0">
                <a:latin typeface="Arial Black" panose="020B0A04020102020204" pitchFamily="34" charset="0"/>
              </a:rPr>
              <a:t>the </a:t>
            </a:r>
            <a:r>
              <a:rPr lang="en-US" altLang="fr-FR" sz="2600" dirty="0">
                <a:latin typeface="Arial Black" panose="020B0A04020102020204" pitchFamily="34" charset="0"/>
              </a:rPr>
              <a:t>risk of outer space becoming a battlefield:</a:t>
            </a:r>
          </a:p>
          <a:p>
            <a:pPr>
              <a:lnSpc>
                <a:spcPct val="90000"/>
              </a:lnSpc>
              <a:buNone/>
            </a:pPr>
            <a:r>
              <a:rPr lang="en-US" altLang="fr-FR" sz="2600" dirty="0">
                <a:latin typeface="Arial Black" panose="020B0A04020102020204" pitchFamily="34" charset="0"/>
              </a:rPr>
              <a:t>	- Deployment of weapons in outer space has (apparently) not taken place. 	</a:t>
            </a:r>
          </a:p>
          <a:p>
            <a:pPr>
              <a:lnSpc>
                <a:spcPct val="90000"/>
              </a:lnSpc>
              <a:buNone/>
            </a:pPr>
            <a:r>
              <a:rPr lang="fr-FR" altLang="fr-FR" sz="2600" dirty="0">
                <a:latin typeface="Arial Black" panose="020B0A04020102020204" pitchFamily="34" charset="0"/>
              </a:rPr>
              <a:t>	- …but </a:t>
            </a:r>
            <a:r>
              <a:rPr lang="en-US" altLang="fr-FR" sz="2600" dirty="0">
                <a:latin typeface="Arial Black" panose="020B0A04020102020204" pitchFamily="34" charset="0"/>
              </a:rPr>
              <a:t>ground-based weapons c</a:t>
            </a:r>
            <a:r>
              <a:rPr lang="fr-FR" altLang="fr-FR" sz="2600" dirty="0">
                <a:latin typeface="Arial Black" panose="020B0A04020102020204" pitchFamily="34" charset="0"/>
              </a:rPr>
              <a:t>an</a:t>
            </a:r>
            <a:r>
              <a:rPr lang="en-US" altLang="fr-FR" sz="2600" dirty="0">
                <a:latin typeface="Arial Black" panose="020B0A04020102020204" pitchFamily="34" charset="0"/>
              </a:rPr>
              <a:t> be used against spacecraft in Low Earth Orbit.</a:t>
            </a:r>
          </a:p>
          <a:p>
            <a:pPr>
              <a:lnSpc>
                <a:spcPct val="90000"/>
              </a:lnSpc>
              <a:buNone/>
            </a:pPr>
            <a:r>
              <a:rPr lang="en-US" altLang="fr-FR" sz="2600" dirty="0">
                <a:latin typeface="Arial Black" panose="020B0A04020102020204" pitchFamily="34" charset="0"/>
              </a:rPr>
              <a:t>	- Also of concern: several highly mobile “inspection” satellites have been launched and tested in orbit during the last few years.</a:t>
            </a:r>
          </a:p>
          <a:p>
            <a:pPr>
              <a:buNone/>
            </a:pP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41</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2344438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395536" y="1772816"/>
            <a:ext cx="8229600" cy="4176464"/>
          </a:xfrm>
        </p:spPr>
        <p:txBody>
          <a:bodyPr>
            <a:normAutofit/>
          </a:bodyPr>
          <a:lstStyle/>
          <a:p>
            <a:pPr>
              <a:buNone/>
            </a:pPr>
            <a:r>
              <a:rPr lang="fr-FR" b="1" dirty="0">
                <a:latin typeface="Arial Black" pitchFamily="34" charset="0"/>
              </a:rPr>
              <a:t>		</a:t>
            </a:r>
            <a:r>
              <a:rPr lang="en-US" sz="2800" b="1" dirty="0">
                <a:latin typeface="Arial Black" pitchFamily="34" charset="0"/>
              </a:rPr>
              <a:t>The legacy of the Outer Space Treaty is extremely positive, </a:t>
            </a:r>
          </a:p>
          <a:p>
            <a:pPr>
              <a:buNone/>
            </a:pPr>
            <a:r>
              <a:rPr lang="en-US" sz="2800" b="1" dirty="0">
                <a:latin typeface="Arial Black" pitchFamily="34" charset="0"/>
              </a:rPr>
              <a:t>…but n</a:t>
            </a:r>
            <a:r>
              <a:rPr lang="en-US" altLang="fr-FR" sz="2800" dirty="0">
                <a:latin typeface="Arial Black" panose="020B0A04020102020204" pitchFamily="34" charset="0"/>
              </a:rPr>
              <a:t>ew international mechanisms are needed to ensure a safe and sustainable use of outer space. </a:t>
            </a:r>
          </a:p>
          <a:p>
            <a:pPr>
              <a:buNone/>
            </a:pPr>
            <a:endParaRPr lang="en-US" dirty="0">
              <a:latin typeface="Arial Black" panose="020B0A04020102020204" pitchFamily="34" charset="0"/>
            </a:endParaRPr>
          </a:p>
          <a:p>
            <a:pPr>
              <a:buNone/>
            </a:pPr>
            <a:r>
              <a:rPr lang="en-US" dirty="0">
                <a:latin typeface="Arial Black" panose="020B0A04020102020204" pitchFamily="34" charset="0"/>
              </a:rPr>
              <a:t>		</a:t>
            </a:r>
            <a:r>
              <a:rPr lang="en-US" sz="2400" dirty="0">
                <a:latin typeface="Arial Black" panose="020B0A04020102020204" pitchFamily="34" charset="0"/>
              </a:rPr>
              <a:t>Thank you for your attention</a:t>
            </a:r>
            <a:endParaRPr lang="en-US" sz="2400"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42</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402706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5</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99592" y="1289091"/>
            <a:ext cx="6912767" cy="5148181"/>
          </a:xfrm>
          <a:prstGeom prst="rect">
            <a:avLst/>
          </a:prstGeom>
          <a:noFill/>
          <a:ln w="9525">
            <a:noFill/>
            <a:miter lim="800000"/>
            <a:headEnd/>
            <a:tailEnd/>
          </a:ln>
        </p:spPr>
      </p:pic>
      <p:sp>
        <p:nvSpPr>
          <p:cNvPr id="7" name="ZoneTexte 6"/>
          <p:cNvSpPr txBox="1"/>
          <p:nvPr/>
        </p:nvSpPr>
        <p:spPr>
          <a:xfrm>
            <a:off x="4427985" y="4941168"/>
            <a:ext cx="3672407" cy="923330"/>
          </a:xfrm>
          <a:prstGeom prst="rect">
            <a:avLst/>
          </a:prstGeom>
          <a:noFill/>
        </p:spPr>
        <p:txBody>
          <a:bodyPr wrap="square" rtlCol="0">
            <a:spAutoFit/>
          </a:bodyPr>
          <a:lstStyle/>
          <a:p>
            <a:endParaRPr lang="en-US" dirty="0"/>
          </a:p>
          <a:p>
            <a:r>
              <a:rPr lang="en-US" dirty="0">
                <a:latin typeface="Arial Black" pitchFamily="34" charset="0"/>
              </a:rPr>
              <a:t>Observation  satellites - U.S (1960-1980)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p:txBody>
          <a:bodyPr>
            <a:normAutofit/>
          </a:bodyPr>
          <a:lstStyle/>
          <a:p>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6</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96752"/>
            <a:ext cx="8568109" cy="4332111"/>
          </a:xfrm>
          <a:prstGeom prst="rect">
            <a:avLst/>
          </a:prstGeom>
          <a:noFill/>
          <a:ln w="9525">
            <a:noFill/>
            <a:miter lim="800000"/>
            <a:headEnd/>
            <a:tailEnd/>
          </a:ln>
        </p:spPr>
      </p:pic>
      <p:sp>
        <p:nvSpPr>
          <p:cNvPr id="7" name="ZoneTexte 6"/>
          <p:cNvSpPr txBox="1"/>
          <p:nvPr/>
        </p:nvSpPr>
        <p:spPr>
          <a:xfrm>
            <a:off x="1475656" y="5589240"/>
            <a:ext cx="5350311" cy="369332"/>
          </a:xfrm>
          <a:prstGeom prst="rect">
            <a:avLst/>
          </a:prstGeom>
          <a:noFill/>
        </p:spPr>
        <p:txBody>
          <a:bodyPr wrap="none" rtlCol="0">
            <a:spAutoFit/>
          </a:bodyPr>
          <a:lstStyle/>
          <a:p>
            <a:r>
              <a:rPr lang="en-US" dirty="0">
                <a:latin typeface="Arial Black" pitchFamily="34" charset="0"/>
              </a:rPr>
              <a:t>Observation satellites - U.S. (1980- 2000)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7</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412776"/>
            <a:ext cx="8518553" cy="3995408"/>
          </a:xfrm>
          <a:prstGeom prst="rect">
            <a:avLst/>
          </a:prstGeom>
          <a:noFill/>
          <a:ln w="9525">
            <a:noFill/>
            <a:miter lim="800000"/>
            <a:headEnd/>
            <a:tailEnd/>
          </a:ln>
        </p:spPr>
      </p:pic>
      <p:sp>
        <p:nvSpPr>
          <p:cNvPr id="7" name="ZoneTexte 6"/>
          <p:cNvSpPr txBox="1"/>
          <p:nvPr/>
        </p:nvSpPr>
        <p:spPr>
          <a:xfrm>
            <a:off x="2771800" y="5733256"/>
            <a:ext cx="5138523" cy="369332"/>
          </a:xfrm>
          <a:prstGeom prst="rect">
            <a:avLst/>
          </a:prstGeom>
          <a:noFill/>
        </p:spPr>
        <p:txBody>
          <a:bodyPr wrap="none" rtlCol="0">
            <a:spAutoFit/>
          </a:bodyPr>
          <a:lstStyle/>
          <a:p>
            <a:r>
              <a:rPr lang="en-US" dirty="0">
                <a:latin typeface="Arial Black" pitchFamily="34" charset="0"/>
              </a:rPr>
              <a:t>Early warning satellites </a:t>
            </a:r>
            <a:r>
              <a:rPr lang="en-US" dirty="0" smtClean="0">
                <a:latin typeface="Arial Black" pitchFamily="34" charset="0"/>
              </a:rPr>
              <a:t>– US and USSR</a:t>
            </a:r>
            <a:endParaRPr lang="en-US"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71055" y="1628800"/>
            <a:ext cx="8229600" cy="3168352"/>
          </a:xfrm>
        </p:spPr>
        <p:txBody>
          <a:bodyPr>
            <a:normAutofit/>
          </a:bodyPr>
          <a:lstStyle/>
          <a:p>
            <a:pPr marL="0" indent="0">
              <a:buNone/>
            </a:pPr>
            <a:r>
              <a:rPr lang="en-US" sz="2600" dirty="0">
                <a:latin typeface="Arial Black" pitchFamily="34" charset="0"/>
              </a:rPr>
              <a:t>	</a:t>
            </a:r>
            <a:r>
              <a:rPr lang="en-US" sz="2400" dirty="0">
                <a:latin typeface="Arial Black" pitchFamily="34" charset="0"/>
              </a:rPr>
              <a:t>The two super powers had a vested interest in keeping outer space free of restrictions which might limit its use. </a:t>
            </a:r>
          </a:p>
          <a:p>
            <a:pPr marL="0" indent="0">
              <a:buNone/>
            </a:pPr>
            <a:r>
              <a:rPr lang="en-US" sz="2400" dirty="0">
                <a:latin typeface="Arial Black" pitchFamily="34" charset="0"/>
              </a:rPr>
              <a:t>	In addition, the international scientific community pushed for a wide access to outer space as a base for exploration. </a:t>
            </a:r>
          </a:p>
          <a:p>
            <a:pPr marL="0" indent="0">
              <a:buNone/>
            </a:pPr>
            <a:endParaRPr lang="en-US" sz="2400" dirty="0">
              <a:latin typeface="Arial Black" pitchFamily="34" charset="0"/>
            </a:endParaRPr>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8</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315868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rgbClr val="FF0000"/>
                </a:solidFill>
              </a:rPr>
              <a:t>The Legacy of the Outer Space Treaty</a:t>
            </a:r>
            <a:endParaRPr lang="en-US" dirty="0"/>
          </a:p>
        </p:txBody>
      </p:sp>
      <p:sp>
        <p:nvSpPr>
          <p:cNvPr id="3" name="Espace réservé du contenu 2"/>
          <p:cNvSpPr>
            <a:spLocks noGrp="1"/>
          </p:cNvSpPr>
          <p:nvPr>
            <p:ph idx="1"/>
          </p:nvPr>
        </p:nvSpPr>
        <p:spPr>
          <a:xfrm>
            <a:off x="457200" y="1600201"/>
            <a:ext cx="8229600" cy="4349080"/>
          </a:xfrm>
        </p:spPr>
        <p:txBody>
          <a:bodyPr>
            <a:normAutofit fontScale="92500" lnSpcReduction="20000"/>
          </a:bodyPr>
          <a:lstStyle/>
          <a:p>
            <a:pPr marL="0" indent="0">
              <a:buNone/>
            </a:pPr>
            <a:r>
              <a:rPr lang="en-US" sz="2600" dirty="0">
                <a:latin typeface="Arial Black" pitchFamily="34" charset="0"/>
              </a:rPr>
              <a:t>	</a:t>
            </a:r>
            <a:r>
              <a:rPr lang="en-US" sz="2400" dirty="0">
                <a:latin typeface="Arial Black" panose="020B0A04020102020204" pitchFamily="34" charset="0"/>
              </a:rPr>
              <a:t>Hence the basic principles contained in the 	Outer Space Treaty of 1967: </a:t>
            </a:r>
          </a:p>
          <a:p>
            <a:pPr marL="0" indent="0">
              <a:buNone/>
            </a:pPr>
            <a:endParaRPr lang="en-US" sz="2400" dirty="0">
              <a:latin typeface="Arial Black" panose="020B0A04020102020204" pitchFamily="34" charset="0"/>
            </a:endParaRPr>
          </a:p>
          <a:p>
            <a:pPr marL="0" indent="0">
              <a:buNone/>
            </a:pPr>
            <a:r>
              <a:rPr lang="en-US" sz="2400" dirty="0">
                <a:latin typeface="Arial Black" panose="020B0A04020102020204" pitchFamily="34" charset="0"/>
              </a:rPr>
              <a:t>.	No national appropriation</a:t>
            </a:r>
          </a:p>
          <a:p>
            <a:pPr marL="0" indent="0">
              <a:buNone/>
            </a:pPr>
            <a:r>
              <a:rPr lang="en-US" sz="2400" dirty="0">
                <a:latin typeface="Arial Black" panose="020B0A04020102020204" pitchFamily="34" charset="0"/>
              </a:rPr>
              <a:t>.	Equal access (in principle) to all nations</a:t>
            </a:r>
          </a:p>
          <a:p>
            <a:pPr marL="0" indent="0">
              <a:buNone/>
            </a:pPr>
            <a:r>
              <a:rPr lang="en-US" sz="2400" dirty="0">
                <a:latin typeface="Arial Black" panose="020B0A04020102020204" pitchFamily="34" charset="0"/>
              </a:rPr>
              <a:t>.	Freedom of circulation</a:t>
            </a:r>
          </a:p>
          <a:p>
            <a:pPr marL="0" indent="0">
              <a:buNone/>
            </a:pPr>
            <a:r>
              <a:rPr lang="en-US" sz="2400" dirty="0">
                <a:latin typeface="Arial Black" panose="020B0A04020102020204" pitchFamily="34" charset="0"/>
              </a:rPr>
              <a:t>.	Freedom of data collection</a:t>
            </a:r>
          </a:p>
          <a:p>
            <a:pPr marL="0" indent="0">
              <a:buNone/>
            </a:pPr>
            <a:r>
              <a:rPr lang="en-US" sz="2400" dirty="0">
                <a:latin typeface="Arial Black" panose="020B0A04020102020204" pitchFamily="34" charset="0"/>
              </a:rPr>
              <a:t>.	No deployment of weapons of mass 	destruction (military activities are forbidden 	on the Moon and other celestial bodies)</a:t>
            </a:r>
          </a:p>
          <a:p>
            <a:pPr marL="0" indent="0">
              <a:buNone/>
            </a:pPr>
            <a:r>
              <a:rPr lang="en-US" sz="2400" dirty="0">
                <a:latin typeface="Arial Black" panose="020B0A04020102020204" pitchFamily="34" charset="0"/>
              </a:rPr>
              <a:t>.	States are responsible for activities in outer 	space conducted by their nationals, 	governmental or not.</a:t>
            </a:r>
          </a:p>
        </p:txBody>
      </p:sp>
      <p:sp>
        <p:nvSpPr>
          <p:cNvPr id="4" name="Espace réservé du numéro de diapositive 3"/>
          <p:cNvSpPr>
            <a:spLocks noGrp="1"/>
          </p:cNvSpPr>
          <p:nvPr>
            <p:ph type="sldNum" sz="quarter" idx="12"/>
          </p:nvPr>
        </p:nvSpPr>
        <p:spPr/>
        <p:txBody>
          <a:bodyPr/>
          <a:lstStyle/>
          <a:p>
            <a:fld id="{EF6C75E7-45E0-486C-B656-EFD0A14AE5B5}" type="slidenum">
              <a:rPr lang="en-US" smtClean="0"/>
              <a:pPr/>
              <a:t>9</a:t>
            </a:fld>
            <a:endParaRPr lang="en-US"/>
          </a:p>
        </p:txBody>
      </p:sp>
      <p:sp>
        <p:nvSpPr>
          <p:cNvPr id="5" name="Espace réservé du pied de page 4"/>
          <p:cNvSpPr>
            <a:spLocks noGrp="1"/>
          </p:cNvSpPr>
          <p:nvPr>
            <p:ph type="ftr" sz="quarter" idx="11"/>
          </p:nvPr>
        </p:nvSpPr>
        <p:spPr/>
        <p:txBody>
          <a:bodyPr/>
          <a:lstStyle/>
          <a:p>
            <a:r>
              <a:rPr lang="it-IT"/>
              <a:t>UCL-ISPL Space Seminar - London                       13 Dec 2017</a:t>
            </a:r>
            <a:endParaRPr lang="en-US"/>
          </a:p>
        </p:txBody>
      </p:sp>
    </p:spTree>
    <p:extLst>
      <p:ext uri="{BB962C8B-B14F-4D97-AF65-F5344CB8AC3E}">
        <p14:creationId xmlns:p14="http://schemas.microsoft.com/office/powerpoint/2010/main" val="22958501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1660</Words>
  <Application>Microsoft Macintosh PowerPoint</Application>
  <PresentationFormat>On-screen Show (4:3)</PresentationFormat>
  <Paragraphs>373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Thème Office</vt:lpstr>
      <vt:lpstr>The Legacy of the Outer Space Treaty </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lpstr>The Legacy of the Outer Space Treaty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Sic Itur</dc:creator>
  <cp:lastModifiedBy>Jean Kay</cp:lastModifiedBy>
  <cp:revision>67</cp:revision>
  <dcterms:created xsi:type="dcterms:W3CDTF">2016-03-10T05:57:11Z</dcterms:created>
  <dcterms:modified xsi:type="dcterms:W3CDTF">2018-02-07T10:20:57Z</dcterms:modified>
</cp:coreProperties>
</file>