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516" r:id="rId3"/>
    <p:sldId id="507" r:id="rId4"/>
    <p:sldId id="484" r:id="rId5"/>
    <p:sldId id="493" r:id="rId6"/>
    <p:sldId id="492" r:id="rId7"/>
    <p:sldId id="510" r:id="rId8"/>
    <p:sldId id="513" r:id="rId9"/>
    <p:sldId id="449" r:id="rId10"/>
    <p:sldId id="509" r:id="rId11"/>
    <p:sldId id="479" r:id="rId12"/>
    <p:sldId id="497" r:id="rId13"/>
    <p:sldId id="499" r:id="rId14"/>
    <p:sldId id="481" r:id="rId15"/>
    <p:sldId id="487" r:id="rId16"/>
    <p:sldId id="515" r:id="rId17"/>
    <p:sldId id="488" r:id="rId18"/>
    <p:sldId id="514" r:id="rId19"/>
    <p:sldId id="502" r:id="rId20"/>
    <p:sldId id="517" r:id="rId21"/>
    <p:sldId id="520" r:id="rId22"/>
    <p:sldId id="519" r:id="rId23"/>
    <p:sldId id="511" r:id="rId24"/>
    <p:sldId id="508" r:id="rId25"/>
    <p:sldId id="512" r:id="rId2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8"/>
    <p:restoredTop sz="94746" autoAdjust="0"/>
  </p:normalViewPr>
  <p:slideViewPr>
    <p:cSldViewPr snapToGrid="0">
      <p:cViewPr>
        <p:scale>
          <a:sx n="89" d="100"/>
          <a:sy n="89" d="100"/>
        </p:scale>
        <p:origin x="-1400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4" Type="http://schemas.openxmlformats.org/officeDocument/2006/relationships/slide" Target="slides/slide22.xml"/><Relationship Id="rId1" Type="http://schemas.openxmlformats.org/officeDocument/2006/relationships/slide" Target="slides/slide5.xml"/><Relationship Id="rId2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>
            <a:lvl1pPr defTabSz="96380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>
            <a:lvl1pPr algn="r" defTabSz="96380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5" tIns="48218" rIns="96435" bIns="48218" numCol="1" anchor="b" anchorCtr="0" compatLnSpc="1">
            <a:prstTxWarp prst="textNoShape">
              <a:avLst/>
            </a:prstTxWarp>
          </a:bodyPr>
          <a:lstStyle>
            <a:lvl1pPr defTabSz="963805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5" tIns="48218" rIns="96435" bIns="48218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95F241F8-DD33-594A-803F-160AD936A9F3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8913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8" tIns="47449" rIns="94898" bIns="474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8" tIns="47449" rIns="94898" bIns="474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8" tIns="47449" rIns="94898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8" tIns="47449" rIns="94898" bIns="474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8" tIns="47449" rIns="94898" bIns="474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C8E8CD06-8416-3544-817C-F5AE8AFD9E1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203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x-none">
                <a:latin typeface="Times New Roman" charset="0"/>
              </a:rPr>
              <a:t>3.8 billion years ago, Mars was a very different place</a:t>
            </a:r>
          </a:p>
          <a:p>
            <a:r>
              <a:rPr lang="en-GB" altLang="x-none">
                <a:latin typeface="Times New Roman" charset="0"/>
              </a:rPr>
              <a:t> - volcanic (e.g. Olympus Mons – largest volcano in the solar system)</a:t>
            </a:r>
          </a:p>
          <a:p>
            <a:r>
              <a:rPr lang="en-GB" altLang="x-none">
                <a:latin typeface="Times New Roman" charset="0"/>
              </a:rPr>
              <a:t> - magnetic (in the last 10 years there has been evidence of an early global magnetic field – shown by crustal magnetization in old regions of Mars</a:t>
            </a:r>
          </a:p>
          <a:p>
            <a:r>
              <a:rPr lang="en-GB" altLang="x-none">
                <a:latin typeface="Times New Roman" charset="0"/>
              </a:rPr>
              <a:t> - warm and wet (evidence of water flowing on surface from orbiter imagery and from other techniques e.g. mineral analysis from landers)</a:t>
            </a:r>
          </a:p>
          <a:p>
            <a:endParaRPr lang="en-GB" altLang="x-none">
              <a:latin typeface="Times New Roman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900FE-9DC1-534C-B43E-6BF75B4DD37B}" type="slidenum">
              <a:rPr lang="en-GB" altLang="x-none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GB" altLang="x-none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</a:rPr>
              <a:t>Mars now is very different –dry, relatively inactive and with a thin atmosphere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542DD-190F-4E4E-B202-3D952CAD44D2}" type="slidenum">
              <a:rPr lang="en-GB" altLang="en-US" sz="1100"/>
              <a:pPr eaLnBrk="1" hangingPunct="1">
                <a:spcBef>
                  <a:spcPct val="0"/>
                </a:spcBef>
              </a:pPr>
              <a:t>5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5014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 New Roman" charset="0"/>
                <a:ea typeface="ＭＳ Ｐゴシック" charset="-128"/>
              </a:rPr>
              <a:t>PanCam is led by MSSL and has a strong international team – Germany, Switzerland, Austria as well as UK and other science team members</a:t>
            </a:r>
          </a:p>
          <a:p>
            <a:r>
              <a:rPr lang="en-GB" altLang="en-US">
                <a:latin typeface="Times New Roman" charset="0"/>
                <a:ea typeface="ＭＳ Ｐゴシック" charset="-128"/>
              </a:rPr>
              <a:t>It is an extremely powerful scientific camera system for Mars – and must survive extreme temperatures (about 0°C during the day and -100-120°C at night </a:t>
            </a:r>
          </a:p>
          <a:p>
            <a:r>
              <a:rPr lang="en-GB" altLang="en-US">
                <a:latin typeface="Times New Roman" charset="0"/>
                <a:ea typeface="ＭＳ Ｐゴシック" charset="-128"/>
              </a:rPr>
              <a:t>The wide angle cameras are 50cm apart and provide stereo reconstruction better than the human eyes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EAA318-82B5-3840-A265-7C22C13531BA}" type="slidenum">
              <a:rPr lang="en-GB" altLang="en-US">
                <a:latin typeface="Times New Roman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3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CE586C-332C-BA4E-9C86-55D2EF4DC73F}" type="slidenum">
              <a:rPr lang="en-GB" altLang="en-US" sz="1100">
                <a:solidFill>
                  <a:srgbClr val="000000"/>
                </a:solidFill>
                <a:latin typeface="Calibri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z="11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5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E4226-B219-6A4E-A19A-8C9EA785C3A9}" type="slidenum">
              <a:rPr lang="en-GB" altLang="en-US" sz="1100"/>
              <a:pPr eaLnBrk="1" hangingPunct="1">
                <a:spcBef>
                  <a:spcPct val="0"/>
                </a:spcBef>
              </a:pPr>
              <a:t>13</a:t>
            </a:fld>
            <a:endParaRPr lang="en-GB" altLang="en-US" sz="11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</a:rPr>
              <a:t>Waite et al., Science, 2007.</a:t>
            </a:r>
          </a:p>
        </p:txBody>
      </p:sp>
    </p:spTree>
    <p:extLst>
      <p:ext uri="{BB962C8B-B14F-4D97-AF65-F5344CB8AC3E}">
        <p14:creationId xmlns:p14="http://schemas.microsoft.com/office/powerpoint/2010/main" val="2743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0D1E-99F1-2245-916F-9E34923F5E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03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63EC-3C7E-0F46-A412-8EA36B7893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2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1834-E15C-8042-A88E-FAA239D416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43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8588-6E09-CF46-8391-E425D66EF13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24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24EA-B487-B94F-BCD5-6CC233AEC5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32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6968-3088-E74C-92B4-BBCA42AE9E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56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7A87-46D4-754B-975A-378797B3311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223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72C0-2FE5-CD49-9579-459A52C624D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10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03BE-880F-2948-A517-90BF647703B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4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5B3E-E077-1645-AB7E-03714AF4294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882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F89F-B1F2-6B4E-854D-231223B77CF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7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7F88D3-BB0A-9A45-9C3A-FEAEB070637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029" name="Picture 5" descr="Black102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emf"/><Relationship Id="rId7" Type="http://schemas.openxmlformats.org/officeDocument/2006/relationships/hyperlink" Target="file:///\\upload.wikimedia.org\wikipedia\commons\d\da\Roscosmos_logo_ru.svg" TargetMode="External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225" y="1198563"/>
            <a:ext cx="7850043" cy="1063625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Exploration and exploitation of space</a:t>
            </a:r>
            <a:r>
              <a:rPr lang="en-US" altLang="x-none" dirty="0"/>
              <a:t/>
            </a:r>
            <a:br>
              <a:rPr lang="en-US" altLang="x-none" dirty="0"/>
            </a:br>
            <a:r>
              <a:rPr lang="en-US" altLang="x-none" b="0" dirty="0" smtClean="0"/>
              <a:t>Why, how, how far have we got?</a:t>
            </a:r>
            <a:endParaRPr lang="en-GB" altLang="x-none" b="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" y="2336800"/>
            <a:ext cx="8496300" cy="3097213"/>
          </a:xfrm>
        </p:spPr>
        <p:txBody>
          <a:bodyPr/>
          <a:lstStyle/>
          <a:p>
            <a:pPr eaLnBrk="1" hangingPunct="1"/>
            <a:r>
              <a:rPr lang="en-GB" altLang="x-none" sz="2400"/>
              <a:t>Andrew Coates</a:t>
            </a:r>
          </a:p>
          <a:p>
            <a:pPr eaLnBrk="1" hangingPunct="1"/>
            <a:r>
              <a:rPr lang="en-GB" altLang="x-none" sz="2400"/>
              <a:t>Mullard Space Science Laboratory, UCL</a:t>
            </a:r>
          </a:p>
          <a:p>
            <a:pPr eaLnBrk="1" hangingPunct="1"/>
            <a:r>
              <a:rPr lang="en-GB" altLang="x-none" sz="2400"/>
              <a:t>www.ucl.ac.uk/mssl</a:t>
            </a:r>
          </a:p>
          <a:p>
            <a:pPr eaLnBrk="1" hangingPunct="1"/>
            <a:endParaRPr lang="en-US" altLang="x-none" sz="24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770313"/>
            <a:ext cx="3790950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8" name="Picture 2" descr="ttp://exploration.esa.int/science-e-media/img/15/ExoMars2020_Rover_on_Mars_20170314_1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770313"/>
            <a:ext cx="37893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925" y="6567054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ESA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5531" y="6574866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ESA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96"/>
          <a:stretch>
            <a:fillRect/>
          </a:stretch>
        </p:blipFill>
        <p:spPr bwMode="auto">
          <a:xfrm>
            <a:off x="0" y="66309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" r="18736" b="83920"/>
          <a:stretch>
            <a:fillRect/>
          </a:stretch>
        </p:blipFill>
        <p:spPr bwMode="auto">
          <a:xfrm>
            <a:off x="0" y="6223000"/>
            <a:ext cx="74310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2" y="44450"/>
            <a:ext cx="6367463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4251" y="3158839"/>
            <a:ext cx="205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ESA mission</a:t>
            </a:r>
          </a:p>
          <a:p>
            <a:r>
              <a:rPr lang="en-US" sz="2400" dirty="0" smtClean="0"/>
              <a:t>Launch: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41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journal.jpl.nasa.gov/figures/PIA17172_fi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1100" y="1628775"/>
            <a:ext cx="111537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351" y="6289181"/>
            <a:ext cx="166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NASA/JPL/SSI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30200" y="668338"/>
            <a:ext cx="3392488" cy="1296987"/>
          </a:xfrm>
        </p:spPr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Saturn’s moons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30200" y="2120900"/>
            <a:ext cx="3556000" cy="1330325"/>
          </a:xfrm>
        </p:spPr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Titan</a:t>
            </a:r>
          </a:p>
          <a:p>
            <a:r>
              <a:rPr lang="en-GB" altLang="en-US">
                <a:solidFill>
                  <a:srgbClr val="FFFF00"/>
                </a:solidFill>
              </a:rPr>
              <a:t>Enceladus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3025" y="6162675"/>
            <a:ext cx="100806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B40FE5-5611-C94F-9BA1-0C024AD39B1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5311775" y="3592513"/>
            <a:ext cx="3713163" cy="2795587"/>
            <a:chOff x="0" y="-20495"/>
            <a:chExt cx="6912768" cy="5263343"/>
          </a:xfrm>
        </p:grpSpPr>
        <p:grpSp>
          <p:nvGrpSpPr>
            <p:cNvPr id="36874" name="Group 8"/>
            <p:cNvGrpSpPr>
              <a:grpSpLocks/>
            </p:cNvGrpSpPr>
            <p:nvPr/>
          </p:nvGrpSpPr>
          <p:grpSpPr bwMode="auto">
            <a:xfrm>
              <a:off x="0" y="-20495"/>
              <a:ext cx="6912768" cy="5263343"/>
              <a:chOff x="0" y="-20495"/>
              <a:chExt cx="6912768" cy="5263343"/>
            </a:xfrm>
          </p:grpSpPr>
          <p:pic>
            <p:nvPicPr>
              <p:cNvPr id="36877" name="Picture 1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0495"/>
                <a:ext cx="3744415" cy="3024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8" name="Picture 1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416" y="0"/>
                <a:ext cx="3168352" cy="3024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9" name="Picture 1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" y="3024336"/>
                <a:ext cx="3736032" cy="216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0" name="Picture 14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416" y="3015817"/>
                <a:ext cx="3168352" cy="2168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1" name="TextBox 8"/>
              <p:cNvSpPr txBox="1">
                <a:spLocks noChangeArrowheads="1"/>
              </p:cNvSpPr>
              <p:nvPr/>
            </p:nvSpPr>
            <p:spPr bwMode="auto">
              <a:xfrm>
                <a:off x="0" y="4626"/>
                <a:ext cx="792088" cy="490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FFFFFF"/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(a)</a:t>
                </a:r>
                <a:endParaRPr lang="en-GB" alt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2" name="TextBox 9"/>
              <p:cNvSpPr txBox="1">
                <a:spLocks noChangeArrowheads="1"/>
              </p:cNvSpPr>
              <p:nvPr/>
            </p:nvSpPr>
            <p:spPr bwMode="auto">
              <a:xfrm>
                <a:off x="3816424" y="4626"/>
                <a:ext cx="792088" cy="490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FFFFFF"/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(b)</a:t>
                </a:r>
                <a:endParaRPr lang="en-GB" alt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3" name="TextBox 10"/>
              <p:cNvSpPr txBox="1">
                <a:spLocks noChangeArrowheads="1"/>
              </p:cNvSpPr>
              <p:nvPr/>
            </p:nvSpPr>
            <p:spPr bwMode="auto">
              <a:xfrm>
                <a:off x="0" y="4752526"/>
                <a:ext cx="792088" cy="490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FFFFFF"/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(c)</a:t>
                </a:r>
                <a:endParaRPr lang="en-GB" alt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884" name="TextBox 11"/>
              <p:cNvSpPr txBox="1">
                <a:spLocks noChangeArrowheads="1"/>
              </p:cNvSpPr>
              <p:nvPr/>
            </p:nvSpPr>
            <p:spPr bwMode="auto">
              <a:xfrm>
                <a:off x="3816424" y="4752526"/>
                <a:ext cx="792088" cy="490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rgbClr val="FFFFFF"/>
                    </a:solidFill>
                    <a:latin typeface="Calibri" charset="0"/>
                    <a:ea typeface="Times New Roman" charset="0"/>
                    <a:cs typeface="Times New Roman" charset="0"/>
                  </a:rPr>
                  <a:t>(d)</a:t>
                </a:r>
                <a:endParaRPr lang="en-GB" alt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744540" y="426"/>
              <a:ext cx="0" cy="5185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911" y="3016165"/>
              <a:ext cx="6906857" cy="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308725" y="6443663"/>
            <a:ext cx="28352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50" dirty="0" smtClean="0">
                <a:solidFill>
                  <a:srgbClr val="FFFF00"/>
                </a:solidFill>
              </a:rPr>
              <a:t>NASA/JPL/Space Science Institute</a:t>
            </a:r>
          </a:p>
          <a:p>
            <a:pPr eaLnBrk="1" hangingPunct="1">
              <a:defRPr/>
            </a:pPr>
            <a:r>
              <a:rPr lang="en-GB" sz="1050" dirty="0" smtClean="0">
                <a:solidFill>
                  <a:srgbClr val="FFFF00"/>
                </a:solidFill>
              </a:rPr>
              <a:t>Composite from Coates, 2012</a:t>
            </a:r>
            <a:endParaRPr lang="en-US" sz="1050" dirty="0" smtClean="0">
              <a:solidFill>
                <a:srgbClr val="FFFF00"/>
              </a:solidFill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663" y="304800"/>
            <a:ext cx="2590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3494088"/>
            <a:ext cx="2855913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425" y="304800"/>
            <a:ext cx="2622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1301750"/>
            <a:ext cx="389731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520700"/>
            <a:ext cx="267335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527300" y="3924300"/>
            <a:ext cx="571500" cy="12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5957888" y="4560888"/>
            <a:ext cx="571500" cy="12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15900" y="4318000"/>
            <a:ext cx="223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Heavy </a:t>
            </a:r>
            <a:r>
              <a:rPr lang="en-GB" altLang="en-US" sz="1600" b="1"/>
              <a:t>neutrals and positive ions</a:t>
            </a:r>
            <a:r>
              <a:rPr lang="en-GB" altLang="en-US" sz="1600"/>
              <a:t>: Waite et al, 2007</a:t>
            </a:r>
            <a:endParaRPr lang="en-US" altLang="en-US" sz="1600"/>
          </a:p>
        </p:txBody>
      </p:sp>
      <p:pic>
        <p:nvPicPr>
          <p:cNvPr id="38919" name="Picture 10" descr="figure3_scal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141913"/>
            <a:ext cx="19939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1"/>
          <p:cNvSpPr txBox="1">
            <a:spLocks noChangeArrowheads="1"/>
          </p:cNvSpPr>
          <p:nvPr/>
        </p:nvSpPr>
        <p:spPr bwMode="auto">
          <a:xfrm>
            <a:off x="2700338" y="5837238"/>
            <a:ext cx="1074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Adapted from Waite et al 07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27550" y="1301750"/>
            <a:ext cx="4294333" cy="3111723"/>
            <a:chOff x="4148138" y="0"/>
            <a:chExt cx="6948852" cy="4381832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4661899" y="923249"/>
              <a:ext cx="0" cy="281669"/>
            </a:xfrm>
            <a:prstGeom prst="straightConnector1">
              <a:avLst/>
            </a:prstGeom>
            <a:ln w="47625">
              <a:solidFill>
                <a:srgbClr val="FFFF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6" name="TextBox 4"/>
            <p:cNvSpPr txBox="1">
              <a:spLocks noChangeArrowheads="1"/>
            </p:cNvSpPr>
            <p:nvPr/>
          </p:nvSpPr>
          <p:spPr bwMode="auto">
            <a:xfrm>
              <a:off x="4148138" y="0"/>
              <a:ext cx="1116012" cy="84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Escape mass 1,16,28</a:t>
              </a:r>
            </a:p>
          </p:txBody>
        </p:sp>
        <p:sp>
          <p:nvSpPr>
            <p:cNvPr id="38927" name="TextBox 2"/>
            <p:cNvSpPr txBox="1">
              <a:spLocks noChangeArrowheads="1"/>
            </p:cNvSpPr>
            <p:nvPr/>
          </p:nvSpPr>
          <p:spPr bwMode="auto">
            <a:xfrm>
              <a:off x="7417016" y="3471493"/>
              <a:ext cx="3679974" cy="9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Calibri" charset="0"/>
                </a:rPr>
                <a:t>Escape – Coates,  et al 2012</a:t>
              </a:r>
            </a:p>
          </p:txBody>
        </p:sp>
      </p:grp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2571750" y="477838"/>
            <a:ext cx="652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alibri" charset="0"/>
              </a:rPr>
              <a:t>Titan’s atmosphere: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alibri" charset="0"/>
              </a:rPr>
              <a:t>a rich chemical environment revealed by Cassini</a:t>
            </a:r>
          </a:p>
        </p:txBody>
      </p:sp>
      <p:sp>
        <p:nvSpPr>
          <p:cNvPr id="38924" name="Text Box 8"/>
          <p:cNvSpPr txBox="1">
            <a:spLocks noChangeArrowheads="1"/>
          </p:cNvSpPr>
          <p:nvPr/>
        </p:nvSpPr>
        <p:spPr bwMode="auto">
          <a:xfrm>
            <a:off x="6557963" y="1601788"/>
            <a:ext cx="25860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alibri" charset="0"/>
              </a:rPr>
              <a:t>Unexpected heavy </a:t>
            </a:r>
            <a:r>
              <a:rPr lang="en-GB" altLang="en-US" sz="1800" b="1" dirty="0">
                <a:latin typeface="Calibri" charset="0"/>
              </a:rPr>
              <a:t>negative ions</a:t>
            </a:r>
            <a:r>
              <a:rPr lang="en-GB" altLang="en-US" sz="1800" dirty="0">
                <a:latin typeface="Calibri" charset="0"/>
              </a:rPr>
              <a:t>: Coates et al, 2007a, 2009, 2010,  </a:t>
            </a:r>
            <a:r>
              <a:rPr lang="en-GB" altLang="en-US" sz="1800" dirty="0" err="1">
                <a:latin typeface="Calibri" charset="0"/>
              </a:rPr>
              <a:t>Sittler</a:t>
            </a:r>
            <a:r>
              <a:rPr lang="en-GB" altLang="en-US" sz="1800" dirty="0">
                <a:latin typeface="Calibri" charset="0"/>
              </a:rPr>
              <a:t> et al, 2009, Vuitton et al, 2009, Michael et al 2011, </a:t>
            </a:r>
            <a:r>
              <a:rPr lang="en-GB" altLang="en-US" sz="1800" dirty="0" err="1">
                <a:latin typeface="Calibri" charset="0"/>
              </a:rPr>
              <a:t>Lavvas</a:t>
            </a:r>
            <a:r>
              <a:rPr lang="en-GB" altLang="en-US" sz="1800" dirty="0">
                <a:latin typeface="Calibri" charset="0"/>
              </a:rPr>
              <a:t> et al, 2012, </a:t>
            </a:r>
            <a:r>
              <a:rPr lang="en-GB" altLang="en-US" sz="1800" dirty="0" err="1">
                <a:latin typeface="Calibri" charset="0"/>
              </a:rPr>
              <a:t>Wellbrock</a:t>
            </a:r>
            <a:r>
              <a:rPr lang="en-GB" altLang="en-US" sz="1800" dirty="0">
                <a:latin typeface="Calibri" charset="0"/>
              </a:rPr>
              <a:t> et al, </a:t>
            </a:r>
            <a:r>
              <a:rPr lang="en-GB" altLang="en-US" sz="1800" dirty="0" smtClean="0">
                <a:latin typeface="Calibri" charset="0"/>
              </a:rPr>
              <a:t>2013, Desai et al 2017</a:t>
            </a:r>
            <a:endParaRPr lang="en-US" altLang="en-US" sz="1800" dirty="0">
              <a:latin typeface="Calibri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0" y="4493800"/>
            <a:ext cx="27241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1F6EC-E539-4844-AE04-9EEFA0119834}" type="slidenum">
              <a:rPr lang="en-US" altLang="x-none" sz="1400">
                <a:ea typeface="ＭＳ Ｐゴシック" charset="-128"/>
                <a:cs typeface="ＭＳ Ｐゴシック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47625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6" name="Group 2"/>
          <p:cNvGrpSpPr>
            <a:grpSpLocks noChangeAspect="1"/>
          </p:cNvGrpSpPr>
          <p:nvPr/>
        </p:nvGrpSpPr>
        <p:grpSpPr bwMode="auto">
          <a:xfrm>
            <a:off x="3933825" y="131763"/>
            <a:ext cx="5210175" cy="4202112"/>
            <a:chOff x="0" y="0"/>
            <a:chExt cx="6912768" cy="5184575"/>
          </a:xfrm>
        </p:grpSpPr>
        <p:grpSp>
          <p:nvGrpSpPr>
            <p:cNvPr id="30725" name="Group 3"/>
            <p:cNvGrpSpPr>
              <a:grpSpLocks/>
            </p:cNvGrpSpPr>
            <p:nvPr/>
          </p:nvGrpSpPr>
          <p:grpSpPr bwMode="auto">
            <a:xfrm>
              <a:off x="0" y="0"/>
              <a:ext cx="6912768" cy="5184575"/>
              <a:chOff x="0" y="0"/>
              <a:chExt cx="6912768" cy="5184575"/>
            </a:xfrm>
          </p:grpSpPr>
          <p:pic>
            <p:nvPicPr>
              <p:cNvPr id="30728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744416" cy="3024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416" y="0"/>
                <a:ext cx="3168352" cy="3024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8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" y="3024336"/>
                <a:ext cx="3736032" cy="216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1" name="Picture 9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416" y="3015817"/>
                <a:ext cx="3168352" cy="216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2" name="TextBox 8"/>
              <p:cNvSpPr txBox="1">
                <a:spLocks noChangeArrowheads="1"/>
              </p:cNvSpPr>
              <p:nvPr/>
            </p:nvSpPr>
            <p:spPr bwMode="auto">
              <a:xfrm>
                <a:off x="0" y="4626"/>
                <a:ext cx="7920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1800" b="1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(a)</a:t>
                </a:r>
                <a:endParaRPr lang="en-GB" altLang="x-none" sz="1200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33" name="TextBox 9"/>
              <p:cNvSpPr txBox="1">
                <a:spLocks noChangeArrowheads="1"/>
              </p:cNvSpPr>
              <p:nvPr/>
            </p:nvSpPr>
            <p:spPr bwMode="auto">
              <a:xfrm>
                <a:off x="3816424" y="4626"/>
                <a:ext cx="7920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1800" b="1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(b)</a:t>
                </a:r>
                <a:endParaRPr lang="en-GB" altLang="x-none" sz="1200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34" name="TextBox 10"/>
              <p:cNvSpPr txBox="1">
                <a:spLocks noChangeArrowheads="1"/>
              </p:cNvSpPr>
              <p:nvPr/>
            </p:nvSpPr>
            <p:spPr bwMode="auto">
              <a:xfrm>
                <a:off x="0" y="4752527"/>
                <a:ext cx="7920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1800" b="1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(c)</a:t>
                </a:r>
                <a:endParaRPr lang="en-GB" altLang="x-none" sz="1200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35" name="TextBox 11"/>
              <p:cNvSpPr txBox="1">
                <a:spLocks noChangeArrowheads="1"/>
              </p:cNvSpPr>
              <p:nvPr/>
            </p:nvSpPr>
            <p:spPr bwMode="auto">
              <a:xfrm>
                <a:off x="3816424" y="4752527"/>
                <a:ext cx="7920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1800" b="1">
                    <a:solidFill>
                      <a:srgbClr val="FFFFFF"/>
                    </a:solidFill>
                    <a:latin typeface="Calibri" charset="0"/>
                    <a:ea typeface="ＭＳ Ｐゴシック" charset="-128"/>
                    <a:cs typeface="ＭＳ Ｐゴシック" charset="-128"/>
                  </a:rPr>
                  <a:t>(d)</a:t>
                </a:r>
                <a:endParaRPr lang="en-GB" altLang="x-none" sz="1200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3742837" y="0"/>
              <a:ext cx="0" cy="5184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8425" y="3016338"/>
              <a:ext cx="6904343" cy="7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762500" y="4254466"/>
            <a:ext cx="462676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400" b="1" dirty="0" smtClean="0"/>
              <a:t>Enceladus</a:t>
            </a:r>
          </a:p>
          <a:p>
            <a:r>
              <a:rPr lang="en-US" altLang="x-none" sz="2400" b="1" dirty="0"/>
              <a:t>	</a:t>
            </a:r>
            <a:r>
              <a:rPr lang="en-US" altLang="x-none" sz="2400" b="1" dirty="0" smtClean="0"/>
              <a:t>- plumes</a:t>
            </a:r>
          </a:p>
          <a:p>
            <a:r>
              <a:rPr lang="en-US" altLang="x-none" sz="2400" b="1" dirty="0"/>
              <a:t>	</a:t>
            </a:r>
            <a:r>
              <a:rPr lang="en-US" altLang="x-none" sz="2400" b="1" dirty="0" smtClean="0"/>
              <a:t>- sodium</a:t>
            </a:r>
          </a:p>
          <a:p>
            <a:r>
              <a:rPr lang="en-US" altLang="x-none" sz="2400" b="1" dirty="0"/>
              <a:t>	</a:t>
            </a:r>
            <a:r>
              <a:rPr lang="en-US" altLang="x-none" sz="2400" b="1" dirty="0" smtClean="0"/>
              <a:t>- silicates</a:t>
            </a:r>
          </a:p>
          <a:p>
            <a:r>
              <a:rPr lang="en-US" altLang="x-none" sz="2400" b="1" dirty="0"/>
              <a:t>	</a:t>
            </a:r>
            <a:r>
              <a:rPr lang="en-US" altLang="x-none" sz="2400" b="1" dirty="0" smtClean="0"/>
              <a:t>- hydrogen</a:t>
            </a:r>
          </a:p>
          <a:p>
            <a:r>
              <a:rPr lang="en-US" altLang="x-none" sz="2400" b="1" dirty="0" smtClean="0"/>
              <a:t>Titan</a:t>
            </a:r>
          </a:p>
          <a:p>
            <a:r>
              <a:rPr lang="en-US" altLang="x-none" sz="2400" b="1" dirty="0"/>
              <a:t>	</a:t>
            </a:r>
            <a:r>
              <a:rPr lang="en-US" altLang="x-none" sz="2400" b="1" dirty="0" smtClean="0"/>
              <a:t>- prebiotic chemistry</a:t>
            </a:r>
            <a:endParaRPr lang="en-US" altLang="x-none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66CBCA-E420-5D4D-BECC-EFAA3C82C523}" type="slidenum">
              <a:rPr lang="en-US" altLang="x-none"/>
              <a:pPr/>
              <a:t>15</a:t>
            </a:fld>
            <a:endParaRPr lang="en-US" altLang="x-none"/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19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8917" y="6594491"/>
            <a:ext cx="166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NASA/JPL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nasa.gov/sites/default/files/styles/full_width_feature/public/thumbnails/image/blue_skies_on_pluto-final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924" y="2764695"/>
            <a:ext cx="4098314" cy="40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803BE-880F-2948-A517-90BF647703B7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  <p:pic>
        <p:nvPicPr>
          <p:cNvPr id="1030" name="Picture 6" descr="luto and it's moon Char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4785"/>
            <a:ext cx="6388383" cy="63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6167219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Pluto and Charon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Courtesy NASA/JHUAPL/</a:t>
            </a:r>
            <a:r>
              <a:rPr lang="en-US" dirty="0" err="1" smtClean="0">
                <a:solidFill>
                  <a:srgbClr val="FFFF00"/>
                </a:solidFill>
              </a:rPr>
              <a:t>SwRI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32" name="Picture 8" descr="https://www.nasa.gov/sites/default/files/styles/full_width_feature/public/thumbnails/image/nh-apluto-wide-9-17-15-final_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89" y="931987"/>
            <a:ext cx="4329111" cy="18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48588-6E09-CF46-8391-E425D66EF130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  <p:pic>
        <p:nvPicPr>
          <p:cNvPr id="1030" name="Picture 6" descr="rtist's rendering shows NASA's Europa mission spacecraf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71811"/>
            <a:ext cx="2556311" cy="2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aic of Jupiter's moon Europ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787" y="3771811"/>
            <a:ext cx="1687983" cy="2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tp://exploration.esa.int/science-e-media/img/15/ExoMars2020_Rover_on_Mars_20170314_1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88" y="1214438"/>
            <a:ext cx="2209196" cy="17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58049"/>
            <a:ext cx="302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ESA-Russia </a:t>
            </a:r>
          </a:p>
          <a:p>
            <a:r>
              <a:rPr lang="en-US" dirty="0" err="1" smtClean="0"/>
              <a:t>ExoMars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6202" y="2958051"/>
            <a:ext cx="163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ESA JUICE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879" y="6081616"/>
            <a:ext cx="253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NASA Europa Clipper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14645" y="6081616"/>
            <a:ext cx="253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Europa Lander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064" y="1214438"/>
            <a:ext cx="2974865" cy="1790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934308"/>
            <a:ext cx="3235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Missions looking for habitable conditions</a:t>
            </a:r>
          </a:p>
          <a:p>
            <a:endParaRPr lang="en-US" dirty="0"/>
          </a:p>
          <a:p>
            <a:r>
              <a:rPr lang="en-US" dirty="0" smtClean="0"/>
              <a:t>We have a scientific imperative to gain answers to the question about whether life exists beyond Earth before potentially contaminating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0542E-B0F0-5745-96A4-7D3C098CEC5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668338"/>
            <a:ext cx="7553325" cy="1143000"/>
          </a:xfrm>
        </p:spPr>
        <p:txBody>
          <a:bodyPr/>
          <a:lstStyle/>
          <a:p>
            <a:pPr eaLnBrk="1" hangingPunct="1"/>
            <a:r>
              <a:rPr lang="en-GB" altLang="en-US"/>
              <a:t>Solar wind interaction regions</a:t>
            </a:r>
          </a:p>
        </p:txBody>
      </p:sp>
      <p:pic>
        <p:nvPicPr>
          <p:cNvPr id="59396" name="Picture 3" descr="magnetosiz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057400"/>
            <a:ext cx="84677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GB" altLang="en-US" sz="2400" b="1">
                <a:solidFill>
                  <a:schemeClr val="tx2"/>
                </a:solidFill>
              </a:rPr>
              <a:t>Magnetized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6705600" y="14478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GB" altLang="en-US" sz="2400" b="1">
                <a:solidFill>
                  <a:schemeClr val="tx2"/>
                </a:solidFill>
              </a:rPr>
              <a:t>Unmagnetized</a:t>
            </a: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 flipH="1" flipV="1">
            <a:off x="6299200" y="1447800"/>
            <a:ext cx="17463" cy="51784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671888"/>
            <a:ext cx="177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Messenger, 2011</a:t>
            </a:r>
          </a:p>
          <a:p>
            <a:pPr eaLnBrk="1" hangingPunct="1"/>
            <a:r>
              <a:rPr lang="en-GB" altLang="en-US" sz="1200" dirty="0" err="1">
                <a:solidFill>
                  <a:srgbClr val="FF0000"/>
                </a:solidFill>
              </a:rPr>
              <a:t>BepiColombo</a:t>
            </a:r>
            <a:r>
              <a:rPr lang="en-GB" altLang="en-US" sz="1200" dirty="0">
                <a:solidFill>
                  <a:srgbClr val="FF0000"/>
                </a:solidFill>
              </a:rPr>
              <a:t>, </a:t>
            </a:r>
            <a:r>
              <a:rPr lang="en-GB" altLang="en-US" sz="1200" dirty="0" smtClean="0">
                <a:solidFill>
                  <a:srgbClr val="FF0000"/>
                </a:solidFill>
              </a:rPr>
              <a:t>2025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50012" y="2116135"/>
            <a:ext cx="132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Venus Express, to </a:t>
            </a:r>
            <a:r>
              <a:rPr lang="en-GB" altLang="en-US" sz="1200" dirty="0" smtClean="0">
                <a:solidFill>
                  <a:srgbClr val="FF0000"/>
                </a:solidFill>
              </a:rPr>
              <a:t>2014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54775" y="2557460"/>
            <a:ext cx="1322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Mars Express, to </a:t>
            </a:r>
            <a:r>
              <a:rPr lang="en-GB" altLang="en-US" sz="1200" dirty="0" smtClean="0">
                <a:solidFill>
                  <a:srgbClr val="FF0000"/>
                </a:solidFill>
              </a:rPr>
              <a:t>2020</a:t>
            </a:r>
            <a:endParaRPr lang="en-GB" alt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MSL, </a:t>
            </a:r>
            <a:r>
              <a:rPr lang="en-GB" altLang="en-US" sz="1200" dirty="0" smtClean="0">
                <a:solidFill>
                  <a:srgbClr val="FF0000"/>
                </a:solidFill>
              </a:rPr>
              <a:t>Insight (18), 2020</a:t>
            </a:r>
            <a:endParaRPr lang="en-GB" alt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1200" dirty="0" err="1">
                <a:solidFill>
                  <a:srgbClr val="FF0000"/>
                </a:solidFill>
              </a:rPr>
              <a:t>ExoMars</a:t>
            </a:r>
            <a:r>
              <a:rPr lang="en-GB" altLang="en-US" sz="1200" dirty="0">
                <a:solidFill>
                  <a:srgbClr val="FF0000"/>
                </a:solidFill>
              </a:rPr>
              <a:t> -TGO </a:t>
            </a:r>
            <a:r>
              <a:rPr lang="en-GB" altLang="en-US" sz="1200" dirty="0" smtClean="0">
                <a:solidFill>
                  <a:srgbClr val="FF0000"/>
                </a:solidFill>
              </a:rPr>
              <a:t>16</a:t>
            </a:r>
            <a:r>
              <a:rPr lang="en-GB" altLang="en-US" sz="1200" dirty="0">
                <a:solidFill>
                  <a:srgbClr val="FF0000"/>
                </a:solidFill>
              </a:rPr>
              <a:t>, </a:t>
            </a:r>
            <a:r>
              <a:rPr lang="en-GB" altLang="en-US" sz="1200" dirty="0" smtClean="0">
                <a:solidFill>
                  <a:srgbClr val="FF0000"/>
                </a:solidFill>
              </a:rPr>
              <a:t>rover  20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0488" y="3829050"/>
            <a:ext cx="132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0000"/>
                </a:solidFill>
              </a:rPr>
              <a:t>New Horizons, 2015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4175" y="4835525"/>
            <a:ext cx="1322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0000"/>
                </a:solidFill>
              </a:rPr>
              <a:t>Cassini, to 2017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2825" y="4749800"/>
            <a:ext cx="1322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JUNO, 2011</a:t>
            </a:r>
          </a:p>
          <a:p>
            <a:pPr eaLnBrk="1" hangingPunct="1"/>
            <a:r>
              <a:rPr lang="en-GB" altLang="en-US" sz="1200" dirty="0" smtClean="0">
                <a:solidFill>
                  <a:srgbClr val="FF0000"/>
                </a:solidFill>
              </a:rPr>
              <a:t>JUICE, 2030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57951" y="4734222"/>
            <a:ext cx="161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2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rgbClr val="FF0000"/>
                </a:solidFill>
              </a:rPr>
              <a:t>Rosetta</a:t>
            </a:r>
            <a:r>
              <a:rPr lang="en-GB" altLang="en-US" sz="1200" dirty="0">
                <a:solidFill>
                  <a:srgbClr val="FF0000"/>
                </a:solidFill>
              </a:rPr>
              <a:t>, </a:t>
            </a:r>
            <a:r>
              <a:rPr lang="en-GB" altLang="en-US" sz="1200" dirty="0" smtClean="0">
                <a:solidFill>
                  <a:srgbClr val="FF0000"/>
                </a:solidFill>
              </a:rPr>
              <a:t>2014-16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72113" y="501650"/>
            <a:ext cx="418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F0000"/>
                </a:solidFill>
              </a:rPr>
              <a:t>Current and planned robotic exploration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50012" y="5816600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/>
              <a:t>Asteroids</a:t>
            </a:r>
            <a:endParaRPr lang="en-US" altLang="en-US" sz="1600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65887" y="6079221"/>
            <a:ext cx="1304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Dawn, </a:t>
            </a:r>
            <a:r>
              <a:rPr lang="en-GB" altLang="en-US" sz="1200" dirty="0" smtClean="0">
                <a:solidFill>
                  <a:srgbClr val="FF0000"/>
                </a:solidFill>
              </a:rPr>
              <a:t>2011-15, Osiris-REX 18, </a:t>
            </a:r>
            <a:r>
              <a:rPr lang="en-GB" altLang="en-US" sz="1200" dirty="0" err="1" smtClean="0">
                <a:solidFill>
                  <a:srgbClr val="FF0000"/>
                </a:solidFill>
              </a:rPr>
              <a:t>Hayabusa</a:t>
            </a:r>
            <a:r>
              <a:rPr lang="en-GB" altLang="en-US" sz="1200" dirty="0" smtClean="0">
                <a:solidFill>
                  <a:srgbClr val="FF0000"/>
                </a:solidFill>
              </a:rPr>
              <a:t> 2 18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7625" y="2419350"/>
            <a:ext cx="177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Many missions</a:t>
            </a:r>
          </a:p>
          <a:p>
            <a:pPr eaLnBrk="1" hangingPunct="1"/>
            <a:r>
              <a:rPr lang="en-GB" altLang="en-US" sz="1200" dirty="0">
                <a:solidFill>
                  <a:srgbClr val="FF0000"/>
                </a:solidFill>
              </a:rPr>
              <a:t>e.g. Cluster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62389" y="3600446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 smtClean="0"/>
              <a:t>Moon</a:t>
            </a:r>
            <a:endParaRPr lang="en-US" altLang="en-US" sz="1600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63182" y="3791352"/>
            <a:ext cx="200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rgbClr val="FF0000"/>
                </a:solidFill>
              </a:rPr>
              <a:t>Deep Space </a:t>
            </a:r>
            <a:r>
              <a:rPr lang="en-GB" altLang="en-US" sz="1200" dirty="0">
                <a:solidFill>
                  <a:srgbClr val="FF0000"/>
                </a:solidFill>
              </a:rPr>
              <a:t>G</a:t>
            </a:r>
            <a:r>
              <a:rPr lang="en-GB" altLang="en-US" sz="1200" dirty="0" smtClean="0">
                <a:solidFill>
                  <a:srgbClr val="FF0000"/>
                </a:solidFill>
              </a:rPr>
              <a:t>ateway</a:t>
            </a:r>
          </a:p>
          <a:p>
            <a:pPr eaLnBrk="1" hangingPunct="1"/>
            <a:r>
              <a:rPr lang="en-GB" altLang="en-US" sz="1200" dirty="0" smtClean="0">
                <a:solidFill>
                  <a:srgbClr val="FF0000"/>
                </a:solidFill>
              </a:rPr>
              <a:t>Trump initiative this week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13086" y="446659"/>
            <a:ext cx="8489950" cy="1296987"/>
          </a:xfrm>
        </p:spPr>
        <p:txBody>
          <a:bodyPr/>
          <a:lstStyle/>
          <a:p>
            <a:r>
              <a:rPr lang="en-GB" altLang="en-US"/>
              <a:t>Life elsewhere in the solar system?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12643"/>
              </p:ext>
            </p:extLst>
          </p:nvPr>
        </p:nvGraphicFramePr>
        <p:xfrm>
          <a:off x="229394" y="1000772"/>
          <a:ext cx="8086725" cy="5574653"/>
        </p:xfrm>
        <a:graphic>
          <a:graphicData uri="http://schemas.openxmlformats.org/drawingml/2006/table">
            <a:tbl>
              <a:tblPr/>
              <a:tblGrid>
                <a:gridCol w="1185863"/>
                <a:gridCol w="1284287"/>
                <a:gridCol w="1001713"/>
                <a:gridCol w="1184275"/>
                <a:gridCol w="1174750"/>
                <a:gridCol w="1071562"/>
                <a:gridCol w="1184275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Europa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Ganymede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Callisto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Titan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Enceladus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90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3.8 BY ago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Under icy crust, lower boundary silicate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Under icy crust, lower boundary 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Under icy crust, lower boundary 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Sub-surface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Sub-surface, source of plumes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892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Essential elements (CHNOPS)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3.8 BY ago,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Current – 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ExoMars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of heat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Primordial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3.8 BY ago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Tidal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Tidal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Tidal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Tidal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Tidal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Same time as terrestrial life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Probably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Maybe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  <a:r>
                        <a:rPr kumimoji="0" lang="en-GB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Conclusion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3.8 BY ago? (</a:t>
                      </a:r>
                      <a:r>
                        <a:rPr kumimoji="0" lang="en-GB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ExoMars</a:t>
                      </a: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Possible (</a:t>
                      </a:r>
                      <a:r>
                        <a:rPr kumimoji="0" lang="en-GB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Less likely (</a:t>
                      </a:r>
                      <a:r>
                        <a:rPr kumimoji="0" lang="en-GB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Less likely (</a:t>
                      </a:r>
                      <a:r>
                        <a:rPr kumimoji="0" lang="en-GB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JUICE</a:t>
                      </a:r>
                      <a:r>
                        <a:rPr kumimoji="0" lang="en-GB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Later? </a:t>
                      </a:r>
                      <a:r>
                        <a:rPr kumimoji="0" lang="en-GB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alt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  <a:r>
                        <a:rPr kumimoji="0" lang="en-GB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Possible (</a:t>
                      </a:r>
                      <a:r>
                        <a:rPr kumimoji="0" lang="en-GB" alt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Cassini</a:t>
                      </a:r>
                      <a:r>
                        <a:rPr kumimoji="0" lang="en-GB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5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</a:tbl>
          </a:graphicData>
        </a:graphic>
      </p:graphicFrame>
      <p:sp>
        <p:nvSpPr>
          <p:cNvPr id="5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E07FF6-F0D5-5C45-9645-DDC4A95999B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462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8" y="450850"/>
            <a:ext cx="8489950" cy="1296988"/>
          </a:xfrm>
        </p:spPr>
        <p:txBody>
          <a:bodyPr/>
          <a:lstStyle/>
          <a:p>
            <a:r>
              <a:rPr lang="en-US" dirty="0" smtClean="0"/>
              <a:t>Outer space treaty (1967)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3" y="949814"/>
            <a:ext cx="8972062" cy="3457575"/>
          </a:xfrm>
        </p:spPr>
        <p:txBody>
          <a:bodyPr/>
          <a:lstStyle/>
          <a:p>
            <a:r>
              <a:rPr lang="en-US" sz="2100" dirty="0">
                <a:solidFill>
                  <a:srgbClr val="FF0000"/>
                </a:solidFill>
              </a:rPr>
              <a:t>the </a:t>
            </a:r>
            <a:r>
              <a:rPr lang="en-US" sz="2100" b="1" dirty="0">
                <a:solidFill>
                  <a:srgbClr val="FF0000"/>
                </a:solidFill>
              </a:rPr>
              <a:t>exploration and use </a:t>
            </a:r>
            <a:r>
              <a:rPr lang="en-US" sz="2100" dirty="0">
                <a:solidFill>
                  <a:srgbClr val="FF0000"/>
                </a:solidFill>
              </a:rPr>
              <a:t>of outer space shall be carried out for the benefit and in the interests of all countries and shall be the province of all mankind;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outer space shall be free for </a:t>
            </a:r>
            <a:r>
              <a:rPr lang="en-US" sz="2100" b="1" dirty="0">
                <a:solidFill>
                  <a:srgbClr val="FF0000"/>
                </a:solidFill>
              </a:rPr>
              <a:t>exploration and use </a:t>
            </a:r>
            <a:r>
              <a:rPr lang="en-US" sz="2100" dirty="0">
                <a:solidFill>
                  <a:srgbClr val="FF0000"/>
                </a:solidFill>
              </a:rPr>
              <a:t>by all States;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outer space is not subject to national appropriation by claim of sovereignty, by means of use or occupation, or by any other means;</a:t>
            </a:r>
          </a:p>
          <a:p>
            <a:r>
              <a:rPr lang="en-US" sz="2100" dirty="0"/>
              <a:t>States shall not place nuclear weapons or other weapons of mass destruction in orbit or on celestial bodies or station them in outer space in any other manner;</a:t>
            </a:r>
          </a:p>
          <a:p>
            <a:r>
              <a:rPr lang="en-US" sz="2100" dirty="0">
                <a:solidFill>
                  <a:srgbClr val="FF0000"/>
                </a:solidFill>
              </a:rPr>
              <a:t>the Moon and other celestial bodies shall be used exclusively for peaceful purposes;</a:t>
            </a:r>
          </a:p>
          <a:p>
            <a:r>
              <a:rPr lang="en-US" sz="2100" dirty="0">
                <a:solidFill>
                  <a:srgbClr val="FF0000"/>
                </a:solidFill>
              </a:rPr>
              <a:t>astronauts shall be regarded as the envoys of mankind;</a:t>
            </a:r>
          </a:p>
          <a:p>
            <a:r>
              <a:rPr lang="en-US" sz="2100" dirty="0"/>
              <a:t>States shall be responsible for national space activities whether carried out by governmental or non-governmental entities;</a:t>
            </a:r>
          </a:p>
          <a:p>
            <a:r>
              <a:rPr lang="en-US" sz="2100" dirty="0"/>
              <a:t>States shall be liable for damage caused by their space objects; and</a:t>
            </a:r>
          </a:p>
          <a:p>
            <a:r>
              <a:rPr lang="en-US" sz="2100" dirty="0"/>
              <a:t>States shall avoid harmful contamination of space and celestial bodies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48588-6E09-CF46-8391-E425D66EF130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618" y="521190"/>
            <a:ext cx="2742223" cy="5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7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08" y="-33334"/>
            <a:ext cx="77724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FF00"/>
                </a:solidFill>
              </a:rPr>
              <a:t>Planetary Exploration</a:t>
            </a:r>
            <a:endParaRPr lang="en-GB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72882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36875"/>
              </p:ext>
            </p:extLst>
          </p:nvPr>
        </p:nvGraphicFramePr>
        <p:xfrm>
          <a:off x="179388" y="635001"/>
          <a:ext cx="8964612" cy="5724844"/>
        </p:xfrm>
        <a:graphic>
          <a:graphicData uri="http://schemas.openxmlformats.org/drawingml/2006/table">
            <a:tbl>
              <a:tblPr/>
              <a:tblGrid>
                <a:gridCol w="1662463"/>
                <a:gridCol w="1345261"/>
                <a:gridCol w="5956888"/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Stage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Future 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</a:t>
                      </a:r>
                      <a:r>
                        <a:rPr kumimoji="0" lang="en-GB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BepiColombo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ESA/Russia (</a:t>
                      </a:r>
                      <a:r>
                        <a:rPr kumimoji="0" lang="en-GB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ExoMars</a:t>
                      </a: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TGO, 2020 rover), NASA (Insight, Mars 2020), Japan (MMX), UAE, China, India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</a:t>
                      </a: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,(3)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JUICE, NASA Europa Clipper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71" name="Text Box 167"/>
          <p:cNvSpPr txBox="1">
            <a:spLocks noChangeArrowheads="1"/>
          </p:cNvSpPr>
          <p:nvPr/>
        </p:nvSpPr>
        <p:spPr bwMode="auto">
          <a:xfrm>
            <a:off x="323850" y="6337306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* Stages: 1=flyby, 2=orbiter, 3=lander, 4=sample return</a:t>
            </a:r>
          </a:p>
        </p:txBody>
      </p:sp>
    </p:spTree>
    <p:extLst>
      <p:ext uri="{BB962C8B-B14F-4D97-AF65-F5344CB8AC3E}">
        <p14:creationId xmlns:p14="http://schemas.microsoft.com/office/powerpoint/2010/main" val="2044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0"/>
            <a:ext cx="8489950" cy="1296988"/>
          </a:xfrm>
        </p:spPr>
        <p:txBody>
          <a:bodyPr/>
          <a:lstStyle/>
          <a:p>
            <a:r>
              <a:rPr lang="en-GB" altLang="en-US" dirty="0">
                <a:solidFill>
                  <a:srgbClr val="FFFF00"/>
                </a:solidFill>
              </a:rPr>
              <a:t>Exploration of </a:t>
            </a:r>
            <a:r>
              <a:rPr lang="en-GB" altLang="en-US" dirty="0" smtClean="0">
                <a:solidFill>
                  <a:srgbClr val="FFFF00"/>
                </a:solidFill>
              </a:rPr>
              <a:t>Sun and small </a:t>
            </a:r>
            <a:r>
              <a:rPr lang="en-GB" altLang="en-US" dirty="0">
                <a:solidFill>
                  <a:srgbClr val="FFFF00"/>
                </a:solidFill>
              </a:rPr>
              <a:t>bodies</a:t>
            </a:r>
          </a:p>
        </p:txBody>
      </p:sp>
      <p:graphicFrame>
        <p:nvGraphicFramePr>
          <p:cNvPr id="7483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74738"/>
              </p:ext>
            </p:extLst>
          </p:nvPr>
        </p:nvGraphicFramePr>
        <p:xfrm>
          <a:off x="152400" y="1176333"/>
          <a:ext cx="8839204" cy="4146932"/>
        </p:xfrm>
        <a:graphic>
          <a:graphicData uri="http://schemas.openxmlformats.org/drawingml/2006/table">
            <a:tbl>
              <a:tblPr/>
              <a:tblGrid>
                <a:gridCol w="2176463"/>
                <a:gridCol w="1285875"/>
                <a:gridCol w="5376866"/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Stage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Future 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Magnetosphere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1,2,NA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(SMILE)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 and solar wind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1,2,4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Solar Orbiter,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NASA Parker Solar Probe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1,2,3,(4)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Horizons (KBO </a:t>
                      </a: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MU69)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Asteroids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1,2,(3</a:t>
                      </a: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),4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NASA (Dawn, Osiris-REX, Psyche, Lucy), Japan (</a:t>
                      </a:r>
                      <a:r>
                        <a:rPr kumimoji="0" lang="en-GB" alt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Hayabusa</a:t>
                      </a: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2)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1,2,3,4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Chandrayaan-2, China, Deep Space Gateway?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21" name="Text Box 69"/>
          <p:cNvSpPr txBox="1">
            <a:spLocks noChangeArrowheads="1"/>
          </p:cNvSpPr>
          <p:nvPr/>
        </p:nvSpPr>
        <p:spPr bwMode="auto">
          <a:xfrm>
            <a:off x="381000" y="568166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* Stages: 1=flyby, 2=orbiter, 3=lander, 4=sample return</a:t>
            </a:r>
          </a:p>
        </p:txBody>
      </p:sp>
    </p:spTree>
    <p:extLst>
      <p:ext uri="{BB962C8B-B14F-4D97-AF65-F5344CB8AC3E}">
        <p14:creationId xmlns:p14="http://schemas.microsoft.com/office/powerpoint/2010/main" val="125223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0"/>
            <a:ext cx="8489950" cy="1296988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FF00"/>
                </a:solidFill>
              </a:rPr>
              <a:t>Astrophysics missions</a:t>
            </a:r>
            <a:endParaRPr lang="en-GB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7483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0583"/>
              </p:ext>
            </p:extLst>
          </p:nvPr>
        </p:nvGraphicFramePr>
        <p:xfrm>
          <a:off x="152400" y="1176333"/>
          <a:ext cx="8534400" cy="2127250"/>
        </p:xfrm>
        <a:graphic>
          <a:graphicData uri="http://schemas.openxmlformats.org/drawingml/2006/table">
            <a:tbl>
              <a:tblPr/>
              <a:tblGrid>
                <a:gridCol w="1810327"/>
                <a:gridCol w="6724073"/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Future 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Extrasolar planets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(Plato, CHEOPS), NASA (TESS)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Astrophysics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ESA (Euclid, Athena), NASA-ESA (JWST), NASA (WFIRST)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r>
              <a:rPr lang="mr-IN" dirty="0" smtClean="0"/>
              <a:t>–</a:t>
            </a:r>
            <a:r>
              <a:rPr lang="en-US" dirty="0" smtClean="0"/>
              <a:t> how far have we got?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364" y="1766166"/>
            <a:ext cx="8489950" cy="3457575"/>
          </a:xfrm>
        </p:spPr>
        <p:txBody>
          <a:bodyPr/>
          <a:lstStyle/>
          <a:p>
            <a:r>
              <a:rPr lang="en-US" dirty="0" smtClean="0"/>
              <a:t>Initial exploration of many objects in the solar system with non-crewed missions</a:t>
            </a:r>
          </a:p>
          <a:p>
            <a:r>
              <a:rPr lang="en-US" dirty="0" smtClean="0"/>
              <a:t>Apollo missions, low Earth orbit with humans</a:t>
            </a:r>
          </a:p>
          <a:p>
            <a:r>
              <a:rPr lang="en-US" dirty="0" smtClean="0"/>
              <a:t>Starting with non-governmental exploration </a:t>
            </a:r>
            <a:r>
              <a:rPr lang="mr-IN" dirty="0" smtClean="0"/>
              <a:t>–</a:t>
            </a:r>
            <a:r>
              <a:rPr lang="en-US" dirty="0" smtClean="0"/>
              <a:t> Google Lunar X prize, Space X/Elon Musk,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803BE-880F-2948-A517-90BF647703B7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838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30200" y="554470"/>
            <a:ext cx="8489950" cy="560532"/>
          </a:xfrm>
        </p:spPr>
        <p:txBody>
          <a:bodyPr/>
          <a:lstStyle/>
          <a:p>
            <a:r>
              <a:rPr lang="en-GB" altLang="en-US" dirty="0" smtClean="0"/>
              <a:t>Exploitation </a:t>
            </a:r>
            <a:r>
              <a:rPr lang="mr-IN" altLang="en-US" dirty="0" smtClean="0"/>
              <a:t>–</a:t>
            </a:r>
            <a:r>
              <a:rPr lang="en-GB" altLang="en-US" dirty="0" smtClean="0"/>
              <a:t> why?</a:t>
            </a:r>
            <a:br>
              <a:rPr lang="en-GB" altLang="en-US" dirty="0" smtClean="0"/>
            </a:br>
            <a:endParaRPr lang="en-GB" altLang="en-US" dirty="0"/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30200" y="2638027"/>
            <a:ext cx="8489950" cy="3457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Technology </a:t>
            </a:r>
            <a:r>
              <a:rPr lang="en-GB" altLang="en-US" dirty="0" smtClean="0"/>
              <a:t>development </a:t>
            </a: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Meteorology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Remote sensing of Earth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Telecommunications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Navigation</a:t>
            </a:r>
          </a:p>
          <a:p>
            <a:pPr>
              <a:spcBef>
                <a:spcPts val="0"/>
              </a:spcBef>
            </a:pPr>
            <a:r>
              <a:rPr lang="en-GB" altLang="en-US" dirty="0" smtClean="0"/>
              <a:t>Military </a:t>
            </a:r>
          </a:p>
          <a:p>
            <a:pPr>
              <a:spcBef>
                <a:spcPts val="0"/>
              </a:spcBef>
            </a:pPr>
            <a:r>
              <a:rPr lang="en-GB" altLang="en-US" dirty="0" smtClean="0"/>
              <a:t>Manned exploration</a:t>
            </a:r>
          </a:p>
          <a:p>
            <a:pPr>
              <a:spcBef>
                <a:spcPts val="0"/>
              </a:spcBef>
            </a:pPr>
            <a:r>
              <a:rPr lang="en-GB" altLang="en-US" dirty="0" smtClean="0"/>
              <a:t>Mining?</a:t>
            </a:r>
          </a:p>
          <a:p>
            <a:pPr>
              <a:spcBef>
                <a:spcPts val="0"/>
              </a:spcBef>
            </a:pPr>
            <a:r>
              <a:rPr lang="en-GB" altLang="en-US" dirty="0" smtClean="0"/>
              <a:t>Space debris removal?</a:t>
            </a:r>
            <a:endParaRPr lang="en-GB" altLang="en-US" dirty="0"/>
          </a:p>
        </p:txBody>
      </p:sp>
      <p:pic>
        <p:nvPicPr>
          <p:cNvPr id="4100" name="Picture 2052" descr="C:\WINDOWS\Desktop\caslaun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546100"/>
            <a:ext cx="17145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29" descr="C:\WINDOWS\Desktop\met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3009900"/>
            <a:ext cx="19192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WINDOWS\Desktop\n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3009900"/>
            <a:ext cx="20208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30" descr="C:\WINDOWS\Desktop\schmitt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400" y="4630738"/>
            <a:ext cx="2260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28" descr="C:\WINDOWS\Desktop\hs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800" y="4648200"/>
            <a:ext cx="1955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53" descr="C:\WINDOWS\Desktop\ariane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663" y="927100"/>
            <a:ext cx="22479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00" y="2066444"/>
            <a:ext cx="4197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000" b="1" dirty="0"/>
              <a:t>Exploitation </a:t>
            </a:r>
            <a:r>
              <a:rPr lang="mr-IN" altLang="en-US" sz="3000" b="1" dirty="0"/>
              <a:t>–</a:t>
            </a:r>
            <a:r>
              <a:rPr lang="en-GB" altLang="en-US" sz="3000" b="1" dirty="0"/>
              <a:t> how?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1071109"/>
            <a:ext cx="451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Global coverage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Business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5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</a:t>
            </a:r>
            <a:r>
              <a:rPr lang="mr-IN" dirty="0" smtClean="0"/>
              <a:t>–</a:t>
            </a:r>
            <a:r>
              <a:rPr lang="en-US" dirty="0" smtClean="0"/>
              <a:t> how far have we got?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90" y="1969722"/>
            <a:ext cx="8489950" cy="3457575"/>
          </a:xfrm>
        </p:spPr>
        <p:txBody>
          <a:bodyPr/>
          <a:lstStyle/>
          <a:p>
            <a:r>
              <a:rPr lang="en-US" dirty="0" smtClean="0"/>
              <a:t>Weather satellites</a:t>
            </a:r>
          </a:p>
          <a:p>
            <a:r>
              <a:rPr lang="en-US" dirty="0" smtClean="0"/>
              <a:t>Land use, climate change</a:t>
            </a:r>
          </a:p>
          <a:p>
            <a:r>
              <a:rPr lang="en-US" dirty="0" smtClean="0"/>
              <a:t>Lucrative communications market</a:t>
            </a:r>
          </a:p>
          <a:p>
            <a:r>
              <a:rPr lang="en-US" dirty="0" smtClean="0"/>
              <a:t>GPS, Galileo</a:t>
            </a:r>
          </a:p>
          <a:p>
            <a:r>
              <a:rPr lang="en-US" dirty="0" smtClean="0"/>
              <a:t>Surveillance, arms monitoring</a:t>
            </a:r>
          </a:p>
          <a:p>
            <a:r>
              <a:rPr lang="en-US" dirty="0" smtClean="0"/>
              <a:t>Moon 1969-72, LEO</a:t>
            </a:r>
          </a:p>
          <a:p>
            <a:r>
              <a:rPr lang="en-US" dirty="0" smtClean="0"/>
              <a:t>Luxembourg interest</a:t>
            </a:r>
          </a:p>
          <a:p>
            <a:r>
              <a:rPr lang="en-US" dirty="0" err="1" smtClean="0"/>
              <a:t>RemoveDEBRIS</a:t>
            </a:r>
            <a:r>
              <a:rPr lang="en-US" dirty="0" smtClean="0"/>
              <a:t> mission,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48588-6E09-CF46-8391-E425D66EF130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  <p:pic>
        <p:nvPicPr>
          <p:cNvPr id="2050" name="Picture 2" descr="http://www.esa.int/var/esa/storage/images/esa_multimedia/images/2014/07/galileo_constellation/14631968-1-eng-GB/Galileo_constellation_node_full_image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762" y="2404575"/>
            <a:ext cx="3080238" cy="30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1" y="5532804"/>
            <a:ext cx="1582616" cy="37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ESA-P. </a:t>
            </a:r>
            <a:r>
              <a:rPr lang="en-US" dirty="0" err="1"/>
              <a:t>Carril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3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64702"/>
            <a:ext cx="8489950" cy="12969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Exploration </a:t>
            </a:r>
            <a:r>
              <a:rPr lang="mr-IN" altLang="en-US" dirty="0" smtClean="0"/>
              <a:t>–</a:t>
            </a:r>
            <a:r>
              <a:rPr lang="en-GB" altLang="en-US" dirty="0" smtClean="0"/>
              <a:t> why?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91521"/>
            <a:ext cx="8489950" cy="3457575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To put Earth in context with the other planets</a:t>
            </a:r>
          </a:p>
          <a:p>
            <a:pPr eaLnBrk="1" hangingPunct="1"/>
            <a:r>
              <a:rPr lang="en-GB" altLang="en-US" sz="2400" dirty="0"/>
              <a:t>To understand how the solar system formed</a:t>
            </a:r>
          </a:p>
          <a:p>
            <a:pPr eaLnBrk="1" hangingPunct="1"/>
            <a:r>
              <a:rPr lang="en-GB" altLang="en-US" sz="2400" dirty="0"/>
              <a:t>To understand why Earth is so special</a:t>
            </a:r>
          </a:p>
          <a:p>
            <a:pPr eaLnBrk="1" hangingPunct="1"/>
            <a:r>
              <a:rPr lang="en-GB" altLang="en-US" sz="2400" dirty="0"/>
              <a:t>To understand more about the Universe</a:t>
            </a:r>
          </a:p>
          <a:p>
            <a:pPr eaLnBrk="1" hangingPunct="1"/>
            <a:r>
              <a:rPr lang="en-GB" altLang="en-US" sz="2400" dirty="0"/>
              <a:t>To examine influences on the environment of the planets, e.g. from the </a:t>
            </a:r>
            <a:r>
              <a:rPr lang="en-GB" altLang="en-US" sz="2400" dirty="0" smtClean="0"/>
              <a:t>Sun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Understand our place in the Universe</a:t>
            </a:r>
            <a:endParaRPr lang="en-GB" altLang="en-US" sz="2400" dirty="0" smtClean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391969" y="5511800"/>
            <a:ext cx="5670550" cy="1346200"/>
            <a:chOff x="1746250" y="3220993"/>
            <a:chExt cx="7397750" cy="1922507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2614613" y="3225800"/>
              <a:ext cx="6529387" cy="1905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102" name="Picture 8" descr="PIA0613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388" y="3706813"/>
              <a:ext cx="857250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comp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3220993"/>
              <a:ext cx="5594349" cy="19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752464" y="3239130"/>
              <a:ext cx="519830" cy="1904370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0200" y="3876316"/>
            <a:ext cx="83213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Exploration </a:t>
            </a:r>
            <a:r>
              <a:rPr lang="mr-IN" sz="3000" b="1" dirty="0" smtClean="0">
                <a:latin typeface="+mj-lt"/>
              </a:rPr>
              <a:t>–</a:t>
            </a:r>
            <a:r>
              <a:rPr lang="en-US" sz="3000" b="1" dirty="0" smtClean="0">
                <a:latin typeface="+mj-lt"/>
              </a:rPr>
              <a:t> </a:t>
            </a:r>
            <a:r>
              <a:rPr lang="en-US" sz="3000" b="1" dirty="0">
                <a:latin typeface="+mj-lt"/>
              </a:rPr>
              <a:t>h</a:t>
            </a:r>
            <a:r>
              <a:rPr lang="en-US" sz="3000" b="1" dirty="0" smtClean="0">
                <a:latin typeface="+mj-lt"/>
              </a:rPr>
              <a:t>ow?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Missions like </a:t>
            </a:r>
            <a:r>
              <a:rPr lang="en-US" sz="2400" dirty="0" err="1" smtClean="0">
                <a:latin typeface="+mn-lt"/>
              </a:rPr>
              <a:t>ExoMars</a:t>
            </a:r>
            <a:r>
              <a:rPr lang="en-US" sz="2400" dirty="0" smtClean="0">
                <a:latin typeface="+mn-lt"/>
              </a:rPr>
              <a:t>, JUICE, Cassini</a:t>
            </a:r>
            <a:r>
              <a:rPr lang="mr-IN" sz="2400" dirty="0" smtClean="0">
                <a:latin typeface="+mn-lt"/>
              </a:rPr>
              <a:t>…</a:t>
            </a:r>
            <a:r>
              <a:rPr lang="en-GB" sz="2400" dirty="0" smtClean="0">
                <a:latin typeface="+mn-lt"/>
              </a:rPr>
              <a:t>and Cluster, Solar Orbiter, JWST, Euclid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dirty="0" smtClean="0">
                <a:latin typeface="+mn-lt"/>
              </a:rPr>
              <a:t>Apollo, Mir, ISS, Deep Space Gateway</a:t>
            </a:r>
            <a:r>
              <a:rPr lang="mr-IN" sz="2400" dirty="0" smtClean="0">
                <a:latin typeface="+mn-lt"/>
              </a:rPr>
              <a:t>…</a:t>
            </a:r>
            <a:endParaRPr lang="en-US" sz="2400" dirty="0">
              <a:latin typeface="+mn-lt"/>
            </a:endParaRPr>
          </a:p>
        </p:txBody>
      </p:sp>
      <p:pic>
        <p:nvPicPr>
          <p:cNvPr id="11" name="Picture 2" descr="laque left on the moon by the Apollo 11 cr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621" y="4775915"/>
            <a:ext cx="2734380" cy="20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1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lympus_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9963"/>
            <a:ext cx="359251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254000" y="388938"/>
            <a:ext cx="889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3200" b="1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Mars 3.8 by ago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535363" y="6384925"/>
            <a:ext cx="183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>
                <a:ea typeface="ＭＳ Ｐゴシック" charset="-128"/>
                <a:cs typeface="ＭＳ Ｐゴシック" charset="-128"/>
              </a:rPr>
              <a:t>Volcanism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4406900" y="84613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>
                <a:ea typeface="ＭＳ Ｐゴシック" charset="-128"/>
                <a:cs typeface="ＭＳ Ｐゴシック" charset="-128"/>
              </a:rPr>
              <a:t>Water on surface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5237163" y="5240338"/>
            <a:ext cx="3335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>
                <a:ea typeface="ＭＳ Ｐゴシック" charset="-128"/>
                <a:cs typeface="ＭＳ Ｐゴシック" charset="-128"/>
              </a:rPr>
              <a:t>Magnetic field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3613"/>
            <a:ext cx="44878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mars mag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325" y="1725613"/>
            <a:ext cx="55276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031459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ESA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77585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546100"/>
            <a:ext cx="4419600" cy="1143000"/>
          </a:xfrm>
        </p:spPr>
        <p:txBody>
          <a:bodyPr/>
          <a:lstStyle/>
          <a:p>
            <a:pPr eaLnBrk="1" hangingPunct="1"/>
            <a:r>
              <a:rPr lang="en-GB" altLang="en-US"/>
              <a:t>Mars now</a:t>
            </a:r>
          </a:p>
        </p:txBody>
      </p:sp>
      <p:pic>
        <p:nvPicPr>
          <p:cNvPr id="13315" name="Picture 3" descr="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m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4368800"/>
            <a:ext cx="57531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35600" y="1268413"/>
            <a:ext cx="46482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/>
              <a:t>Extinct volcanoes </a:t>
            </a:r>
          </a:p>
          <a:p>
            <a:pPr eaLnBrk="1" hangingPunct="1"/>
            <a:r>
              <a:rPr lang="en-GB" altLang="en-US" sz="3200"/>
              <a:t>No large-scale magnetic field, only remanent regions</a:t>
            </a:r>
          </a:p>
          <a:p>
            <a:pPr eaLnBrk="1" hangingPunct="1"/>
            <a:r>
              <a:rPr lang="en-GB" altLang="en-US" sz="3200"/>
              <a:t>7 mbar, CO</a:t>
            </a:r>
            <a:r>
              <a:rPr lang="en-GB" altLang="en-US" sz="3200" baseline="-25000"/>
              <a:t>2</a:t>
            </a:r>
            <a:r>
              <a:rPr lang="en-GB" altLang="en-US" sz="3200"/>
              <a:t>-rich atmosphere</a:t>
            </a:r>
          </a:p>
          <a:p>
            <a:pPr eaLnBrk="1" hangingPunct="1"/>
            <a:r>
              <a:rPr lang="en-GB" altLang="en-US" sz="3200"/>
              <a:t>Cold, dry</a:t>
            </a:r>
          </a:p>
          <a:p>
            <a:pPr eaLnBrk="1" hangingPunct="1">
              <a:buFontTx/>
              <a:buNone/>
            </a:pPr>
            <a:endParaRPr lang="en-GB" altLang="en-US" sz="32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519446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9272" y="4085666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3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Requirements for life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Liquid water</a:t>
            </a:r>
          </a:p>
          <a:p>
            <a:r>
              <a:rPr lang="en-GB" altLang="en-US"/>
              <a:t>Essential elements (C, H, N, O, P, S)</a:t>
            </a:r>
          </a:p>
          <a:p>
            <a:r>
              <a:rPr lang="en-GB" altLang="en-US"/>
              <a:t>Source of heat</a:t>
            </a:r>
          </a:p>
          <a:p>
            <a:r>
              <a:rPr lang="en-GB" altLang="en-US"/>
              <a:t>Time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395C35-7D61-344E-8577-DC342502A60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551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-101600" y="171450"/>
            <a:ext cx="4478338" cy="1296988"/>
          </a:xfrm>
        </p:spPr>
        <p:txBody>
          <a:bodyPr/>
          <a:lstStyle/>
          <a:p>
            <a:pPr eaLnBrk="1" hangingPunct="1"/>
            <a:r>
              <a:rPr lang="en-GB" altLang="en-US"/>
              <a:t>ExoMars 2020 PanCam</a:t>
            </a:r>
            <a:endParaRPr lang="en-US" altLang="en-US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492DFA7-E022-1548-890F-608E9B9F035E}" type="slidenum">
              <a:rPr lang="en-GB" altLang="en-US" sz="1200" b="0">
                <a:solidFill>
                  <a:srgbClr val="898989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 b="0">
              <a:solidFill>
                <a:srgbClr val="898989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36513" y="3614738"/>
            <a:ext cx="91805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8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PanCam</a:t>
            </a:r>
            <a:r>
              <a:rPr lang="en-US" altLang="en-US" sz="1800" i="1" dirty="0"/>
              <a:t> includes:</a:t>
            </a:r>
          </a:p>
          <a:p>
            <a:pPr eaLnBrk="1" hangingPunct="1">
              <a:spcBef>
                <a:spcPct val="0"/>
              </a:spcBef>
              <a:buClr>
                <a:srgbClr val="333399"/>
              </a:buClr>
            </a:pPr>
            <a:r>
              <a:rPr lang="en-US" altLang="en-US" sz="1800" b="0" dirty="0"/>
              <a:t> </a:t>
            </a:r>
            <a:r>
              <a:rPr lang="en-US" altLang="en-US" sz="1800" dirty="0"/>
              <a:t>Wide Angle Camera (WAC) pair</a:t>
            </a:r>
            <a:r>
              <a:rPr lang="en-US" altLang="en-US" sz="1800" b="0" dirty="0"/>
              <a:t>, for multi-spectral stereoscopic panoramic imaging, using a </a:t>
            </a:r>
            <a:r>
              <a:rPr lang="en-US" altLang="en-US" sz="1800" b="0" dirty="0" err="1"/>
              <a:t>miniaturised</a:t>
            </a:r>
            <a:r>
              <a:rPr lang="en-US" altLang="en-US" sz="1800" b="0" dirty="0"/>
              <a:t> filter wheel</a:t>
            </a:r>
          </a:p>
          <a:p>
            <a:pPr eaLnBrk="1" hangingPunct="1">
              <a:spcBef>
                <a:spcPct val="0"/>
              </a:spcBef>
              <a:buClr>
                <a:srgbClr val="333399"/>
              </a:buClr>
            </a:pPr>
            <a:r>
              <a:rPr lang="en-US" altLang="en-US" sz="1800" dirty="0"/>
              <a:t> High Resolution Camera (HRC) </a:t>
            </a:r>
            <a:r>
              <a:rPr lang="en-US" altLang="en-US" sz="1800" b="0" dirty="0"/>
              <a:t>for high resolution </a:t>
            </a:r>
            <a:r>
              <a:rPr lang="en-US" altLang="en-US" sz="1800" b="0" dirty="0" err="1"/>
              <a:t>colour</a:t>
            </a:r>
            <a:r>
              <a:rPr lang="en-US" altLang="en-US" sz="1800" b="0" dirty="0"/>
              <a:t> images</a:t>
            </a:r>
          </a:p>
          <a:p>
            <a:pPr eaLnBrk="1" hangingPunct="1">
              <a:spcBef>
                <a:spcPct val="0"/>
              </a:spcBef>
              <a:buClr>
                <a:srgbClr val="333399"/>
              </a:buClr>
            </a:pPr>
            <a:r>
              <a:rPr lang="en-US" altLang="en-US" sz="1800" dirty="0"/>
              <a:t> </a:t>
            </a:r>
            <a:r>
              <a:rPr lang="en-US" altLang="en-US" sz="1800" dirty="0" err="1"/>
              <a:t>Pancam</a:t>
            </a:r>
            <a:r>
              <a:rPr lang="en-US" altLang="en-US" sz="1800" dirty="0"/>
              <a:t> Interface Unit (PIU) </a:t>
            </a:r>
            <a:r>
              <a:rPr lang="en-US" altLang="en-US" sz="1800" b="0" dirty="0"/>
              <a:t>to provide a single electronic interface</a:t>
            </a:r>
          </a:p>
          <a:p>
            <a:pPr eaLnBrk="1" hangingPunct="1">
              <a:spcBef>
                <a:spcPct val="0"/>
              </a:spcBef>
              <a:buClr>
                <a:srgbClr val="333399"/>
              </a:buClr>
            </a:pPr>
            <a:r>
              <a:rPr lang="en-US" altLang="en-US" sz="1800" dirty="0"/>
              <a:t> </a:t>
            </a:r>
            <a:r>
              <a:rPr lang="en-US" altLang="en-US" sz="1800" dirty="0" err="1"/>
              <a:t>PanCam</a:t>
            </a:r>
            <a:r>
              <a:rPr lang="en-US" altLang="en-US" sz="1800" dirty="0"/>
              <a:t> Optical Bench (OB) to house </a:t>
            </a:r>
            <a:r>
              <a:rPr lang="en-US" altLang="en-US" sz="1800" dirty="0" err="1"/>
              <a:t>PanCam</a:t>
            </a:r>
            <a:r>
              <a:rPr lang="en-US" altLang="en-US" sz="1800" dirty="0"/>
              <a:t> </a:t>
            </a:r>
            <a:r>
              <a:rPr lang="en-GB" altLang="en-US" sz="1800" b="0" dirty="0"/>
              <a:t>and provide planetary and dust protection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>
                <a:srgbClr val="333399"/>
              </a:buClr>
            </a:pPr>
            <a:r>
              <a:rPr lang="en-US" altLang="en-US" sz="1800" dirty="0"/>
              <a:t> ‘Small items’: </a:t>
            </a:r>
            <a:r>
              <a:rPr lang="en-US" altLang="en-US" sz="1800" dirty="0" err="1"/>
              <a:t>PanCam</a:t>
            </a:r>
            <a:r>
              <a:rPr lang="en-US" altLang="en-US" sz="1800" dirty="0"/>
              <a:t> Calibration Target (PCT), Fiducial Markers (</a:t>
            </a:r>
            <a:r>
              <a:rPr lang="en-US" altLang="en-US" sz="1800" dirty="0" err="1"/>
              <a:t>FidM</a:t>
            </a:r>
            <a:r>
              <a:rPr lang="en-US" altLang="en-US" sz="1800" dirty="0"/>
              <a:t>) </a:t>
            </a:r>
          </a:p>
          <a:p>
            <a:pPr eaLnBrk="1" hangingPunct="1"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sz="1800" dirty="0"/>
              <a:t>Related hardware: Rover Inspection Mirror (RIM) </a:t>
            </a:r>
            <a:r>
              <a:rPr lang="en-US" altLang="en-US" sz="1800" b="0" dirty="0"/>
              <a:t>to provide radiometric and geometric calibration checks and to observe areas not directly visible by WACs or HRC</a:t>
            </a:r>
            <a:endParaRPr lang="en-GB" altLang="en-US" sz="1800" b="0" dirty="0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865250" y="608013"/>
            <a:ext cx="447660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00" dirty="0"/>
              <a:t>PI: Andrew Coates MSSL-UCL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00" dirty="0"/>
              <a:t>PM: </a:t>
            </a:r>
            <a:r>
              <a:rPr lang="en-GB" altLang="en-US" sz="1300" dirty="0" smtClean="0"/>
              <a:t>Mary Carter MSSL-UCL</a:t>
            </a:r>
            <a:endParaRPr lang="en-GB" altLang="en-US" sz="1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00" dirty="0"/>
              <a:t>International team including </a:t>
            </a:r>
            <a:r>
              <a:rPr lang="en-GB" altLang="en-US" sz="1300" dirty="0" smtClean="0"/>
              <a:t>DLR/OHB </a:t>
            </a:r>
            <a:r>
              <a:rPr lang="en-GB" altLang="en-US" sz="1300" dirty="0"/>
              <a:t>(D), </a:t>
            </a:r>
            <a:r>
              <a:rPr lang="en-GB" altLang="en-US" sz="1300" dirty="0" smtClean="0"/>
              <a:t>TAS (CH), </a:t>
            </a:r>
            <a:r>
              <a:rPr lang="en-GB" altLang="en-US" sz="1300" dirty="0" err="1"/>
              <a:t>Joanneum</a:t>
            </a:r>
            <a:r>
              <a:rPr lang="en-GB" altLang="en-US" sz="1300" dirty="0"/>
              <a:t> Research (A), Aberystwyth (UK) + </a:t>
            </a:r>
            <a:r>
              <a:rPr lang="en-GB" altLang="en-US" sz="1300" dirty="0" smtClean="0"/>
              <a:t>International </a:t>
            </a:r>
            <a:r>
              <a:rPr lang="en-GB" altLang="en-US" sz="1300" dirty="0"/>
              <a:t>Science Team</a:t>
            </a:r>
            <a:endParaRPr lang="en-US" altLang="en-US" sz="13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852738" y="1801813"/>
            <a:ext cx="6291262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200"/>
          </a:p>
        </p:txBody>
      </p:sp>
      <p:pic>
        <p:nvPicPr>
          <p:cNvPr id="16390" name="Picture 6" descr="pancam_labelled_10mar14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613" y="1562100"/>
            <a:ext cx="64563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038" y="372586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46163"/>
            <a:ext cx="271938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15"/>
          <p:cNvGrpSpPr>
            <a:grpSpLocks/>
          </p:cNvGrpSpPr>
          <p:nvPr/>
        </p:nvGrpSpPr>
        <p:grpSpPr bwMode="auto">
          <a:xfrm>
            <a:off x="0" y="4763"/>
            <a:ext cx="9144000" cy="620712"/>
            <a:chOff x="0" y="0"/>
            <a:chExt cx="9144000" cy="620713"/>
          </a:xfrm>
        </p:grpSpPr>
        <p:sp>
          <p:nvSpPr>
            <p:cNvPr id="1639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9144000" cy="620713"/>
            </a:xfrm>
            <a:prstGeom prst="rect">
              <a:avLst/>
            </a:prstGeom>
            <a:gradFill rotWithShape="1">
              <a:gsLst>
                <a:gs pos="0">
                  <a:srgbClr val="047AFC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/>
            </a:p>
          </p:txBody>
        </p:sp>
        <p:pic>
          <p:nvPicPr>
            <p:cNvPr id="16396" name="Picture 11" descr="ExoMars Header Small"/>
            <p:cNvPicPr>
              <a:picLocks noChangeAspect="1" noChangeArrowheads="1"/>
            </p:cNvPicPr>
            <p:nvPr/>
          </p:nvPicPr>
          <p:blipFill>
            <a:blip r:embed="rId5">
              <a:lum contras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17463"/>
              <a:ext cx="3984625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6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50800"/>
              <a:ext cx="1382712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0" descr="File:Roscosmos logo ru.svg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44450"/>
              <a:ext cx="458788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2149475" y="6218238"/>
            <a:ext cx="5354638" cy="568325"/>
            <a:chOff x="2149914" y="5445224"/>
            <a:chExt cx="5353656" cy="568835"/>
          </a:xfrm>
        </p:grpSpPr>
        <p:pic>
          <p:nvPicPr>
            <p:cNvPr id="23" name="Picture 19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194" y="5626153"/>
              <a:ext cx="1030376" cy="3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2" descr="DLR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933" y="5541900"/>
              <a:ext cx="519247" cy="47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851" y="5445224"/>
              <a:ext cx="1046423" cy="52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793" y="5677035"/>
              <a:ext cx="820420" cy="23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9" descr="JOANNEUM-RESEARCH-DIG-logo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065" y="5620778"/>
              <a:ext cx="881116" cy="34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thales_alenia_logo.jp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914" y="5563052"/>
              <a:ext cx="1002317" cy="40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" descr="K Space Agenc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492" y="67124"/>
            <a:ext cx="1817925" cy="5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1"/>
          <a:stretch/>
        </p:blipFill>
        <p:spPr>
          <a:xfrm>
            <a:off x="20155" y="3754438"/>
            <a:ext cx="9148957" cy="2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tp://exploration.esa.int/science-e-media/img/15/ExoMars2020_Rover_on_Mars_20170314_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Content Placeholder 7"/>
          <p:cNvSpPr>
            <a:spLocks noGrp="1"/>
          </p:cNvSpPr>
          <p:nvPr>
            <p:ph idx="1"/>
          </p:nvPr>
        </p:nvSpPr>
        <p:spPr>
          <a:xfrm>
            <a:off x="88900" y="1851028"/>
            <a:ext cx="6286500" cy="3457575"/>
          </a:xfrm>
        </p:spPr>
        <p:txBody>
          <a:bodyPr/>
          <a:lstStyle/>
          <a:p>
            <a:r>
              <a:rPr lang="en-GB" sz="2200" dirty="0" smtClean="0">
                <a:solidFill>
                  <a:srgbClr val="FF0000"/>
                </a:solidFill>
              </a:rPr>
              <a:t>ESA-Russia</a:t>
            </a:r>
            <a:endParaRPr lang="en-GB" sz="2200" dirty="0">
              <a:solidFill>
                <a:srgbClr val="FF0000"/>
              </a:solidFill>
            </a:endParaRP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Trace gas orbiter </a:t>
            </a:r>
            <a:r>
              <a:rPr lang="en-GB" sz="1800" dirty="0" smtClean="0">
                <a:solidFill>
                  <a:srgbClr val="FF0000"/>
                </a:solidFill>
              </a:rPr>
              <a:t>(</a:t>
            </a:r>
            <a:r>
              <a:rPr lang="en-GB" sz="1800" dirty="0">
                <a:solidFill>
                  <a:srgbClr val="FF0000"/>
                </a:solidFill>
              </a:rPr>
              <a:t>2016) </a:t>
            </a:r>
          </a:p>
          <a:p>
            <a:pPr lvl="1"/>
            <a:r>
              <a:rPr lang="en-GB" sz="1800" dirty="0" err="1">
                <a:solidFill>
                  <a:srgbClr val="FF0000"/>
                </a:solidFill>
              </a:rPr>
              <a:t>ExoMars</a:t>
            </a:r>
            <a:r>
              <a:rPr lang="en-GB" sz="1800" dirty="0">
                <a:solidFill>
                  <a:srgbClr val="FF0000"/>
                </a:solidFill>
              </a:rPr>
              <a:t> rover </a:t>
            </a:r>
            <a:r>
              <a:rPr lang="en-GB" sz="1800" dirty="0" smtClean="0">
                <a:solidFill>
                  <a:srgbClr val="FF0000"/>
                </a:solidFill>
              </a:rPr>
              <a:t>(2020)</a:t>
            </a:r>
            <a:endParaRPr lang="en-GB" sz="2200" dirty="0" smtClean="0">
              <a:solidFill>
                <a:srgbClr val="FF0000"/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NASA</a:t>
            </a:r>
            <a:endParaRPr lang="en-GB" sz="2200" dirty="0">
              <a:solidFill>
                <a:srgbClr val="FF0000"/>
              </a:solidFill>
            </a:endParaRPr>
          </a:p>
          <a:p>
            <a:pPr lvl="1"/>
            <a:r>
              <a:rPr lang="en-GB" sz="1800" dirty="0" err="1">
                <a:solidFill>
                  <a:srgbClr val="FF0000"/>
                </a:solidFill>
              </a:rPr>
              <a:t>InSight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(2018) </a:t>
            </a:r>
            <a:endParaRPr lang="en-GB" sz="1800" dirty="0">
              <a:solidFill>
                <a:srgbClr val="FF0000"/>
              </a:solidFill>
            </a:endParaRP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Mars </a:t>
            </a:r>
            <a:r>
              <a:rPr lang="en-GB" sz="1800" dirty="0" smtClean="0">
                <a:solidFill>
                  <a:srgbClr val="FF0000"/>
                </a:solidFill>
              </a:rPr>
              <a:t>2020 (2020)</a:t>
            </a:r>
            <a:r>
              <a:rPr lang="en-GB" sz="2200" dirty="0">
                <a:solidFill>
                  <a:srgbClr val="FF0000"/>
                </a:solidFill>
              </a:rPr>
              <a:t>	</a:t>
            </a:r>
            <a:endParaRPr lang="en-GB" sz="2200" dirty="0" smtClean="0">
              <a:solidFill>
                <a:srgbClr val="FF0000"/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UAE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Orbiter (2020)</a:t>
            </a:r>
            <a:endParaRPr lang="en-GB" sz="2200" dirty="0" smtClean="0">
              <a:solidFill>
                <a:srgbClr val="FF0000"/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China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Orbiter, rover (2020)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Others e.g. Space X??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8900" y="617541"/>
            <a:ext cx="8489950" cy="129698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Future missions to Mars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CF251-6BE5-D341-A74C-3268FBE1FC8D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400"/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742950"/>
            <a:ext cx="396875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339850" y="6307138"/>
            <a:ext cx="3408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 dirty="0">
                <a:solidFill>
                  <a:srgbClr val="FFFF00"/>
                </a:solidFill>
              </a:rPr>
              <a:t>Galilean satellites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573713" y="1160463"/>
            <a:ext cx="3592512" cy="4941887"/>
            <a:chOff x="5573713" y="1159740"/>
            <a:chExt cx="3591934" cy="4941908"/>
          </a:xfrm>
        </p:grpSpPr>
        <p:pic>
          <p:nvPicPr>
            <p:cNvPr id="20485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076" y="1159740"/>
              <a:ext cx="2574925" cy="225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713" y="3911745"/>
              <a:ext cx="3570287" cy="159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9"/>
            <p:cNvSpPr txBox="1">
              <a:spLocks noChangeArrowheads="1"/>
            </p:cNvSpPr>
            <p:nvPr/>
          </p:nvSpPr>
          <p:spPr bwMode="auto">
            <a:xfrm>
              <a:off x="5757429" y="5732316"/>
              <a:ext cx="3408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800" dirty="0">
                  <a:solidFill>
                    <a:srgbClr val="FFFF00"/>
                  </a:solidFill>
                </a:rPr>
                <a:t>Europa’s frigid, young surface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01891" y="6519446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467" y="6034265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NASA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pptblack</Template>
  <TotalTime>1933</TotalTime>
  <Words>1488</Words>
  <Application>Microsoft Macintosh PowerPoint</Application>
  <PresentationFormat>On-screen Show (4:3)</PresentationFormat>
  <Paragraphs>295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Design</vt:lpstr>
      <vt:lpstr>Exploration and exploitation of space Why, how, how far have we got?</vt:lpstr>
      <vt:lpstr>Outer space treaty (1967)</vt:lpstr>
      <vt:lpstr>Exploration – why? </vt:lpstr>
      <vt:lpstr>PowerPoint Presentation</vt:lpstr>
      <vt:lpstr>Mars now</vt:lpstr>
      <vt:lpstr>Requirements for life</vt:lpstr>
      <vt:lpstr>ExoMars 2020 PanCam</vt:lpstr>
      <vt:lpstr>Future missions to Mars</vt:lpstr>
      <vt:lpstr>PowerPoint Presentation</vt:lpstr>
      <vt:lpstr>PowerPoint Presentation</vt:lpstr>
      <vt:lpstr>PowerPoint Presentation</vt:lpstr>
      <vt:lpstr>Saturn’s moons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wind interaction regions</vt:lpstr>
      <vt:lpstr>Life elsewhere in the solar system?</vt:lpstr>
      <vt:lpstr>Planetary Exploration</vt:lpstr>
      <vt:lpstr>Exploration of Sun and small bodies</vt:lpstr>
      <vt:lpstr>Astrophysics missions</vt:lpstr>
      <vt:lpstr>Exploration – how far have we got?</vt:lpstr>
      <vt:lpstr>Exploitation – why? </vt:lpstr>
      <vt:lpstr>Exploitation – how far have we got?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Coates</dc:creator>
  <cp:lastModifiedBy>Jean Kay</cp:lastModifiedBy>
  <cp:revision>256</cp:revision>
  <dcterms:created xsi:type="dcterms:W3CDTF">2003-01-17T19:22:17Z</dcterms:created>
  <dcterms:modified xsi:type="dcterms:W3CDTF">2018-02-07T10:22:42Z</dcterms:modified>
</cp:coreProperties>
</file>