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31.xml" ContentType="application/vnd.openxmlformats-officedocument.presentationml.slideLayout+xml"/>
  <Override PartName="/ppt/theme/theme1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0.xml" ContentType="application/vnd.openxmlformats-officedocument.theme+xml"/>
  <Override PartName="/ppt/slideLayouts/slideLayout60.xml" ContentType="application/vnd.openxmlformats-officedocument.presentationml.slideLayout+xml"/>
  <Override PartName="/ppt/theme/theme2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5" r:id="rId2"/>
    <p:sldMasterId id="2147483665" r:id="rId3"/>
    <p:sldMasterId id="2147483733" r:id="rId4"/>
    <p:sldMasterId id="2147483669" r:id="rId5"/>
    <p:sldMasterId id="2147483731" r:id="rId6"/>
    <p:sldMasterId id="2147483671" r:id="rId7"/>
    <p:sldMasterId id="2147483729" r:id="rId8"/>
    <p:sldMasterId id="2147483673" r:id="rId9"/>
    <p:sldMasterId id="2147483727" r:id="rId10"/>
    <p:sldMasterId id="2147483698" r:id="rId11"/>
    <p:sldMasterId id="2147483719" r:id="rId12"/>
    <p:sldMasterId id="2147483700" r:id="rId13"/>
    <p:sldMasterId id="2147483721" r:id="rId14"/>
    <p:sldMasterId id="2147483702" r:id="rId15"/>
    <p:sldMasterId id="2147483723" r:id="rId16"/>
    <p:sldMasterId id="2147483704" r:id="rId17"/>
    <p:sldMasterId id="2147483725" r:id="rId18"/>
    <p:sldMasterId id="2147483706" r:id="rId19"/>
    <p:sldMasterId id="2147483660" r:id="rId20"/>
    <p:sldMasterId id="2147483714" r:id="rId21"/>
    <p:sldMasterId id="2147483737" r:id="rId22"/>
    <p:sldMasterId id="2147483675" r:id="rId23"/>
  </p:sldMasterIdLst>
  <p:notesMasterIdLst>
    <p:notesMasterId r:id="rId37"/>
  </p:notesMasterIdLst>
  <p:handoutMasterIdLst>
    <p:handoutMasterId r:id="rId38"/>
  </p:handoutMasterIdLst>
  <p:sldIdLst>
    <p:sldId id="352" r:id="rId24"/>
    <p:sldId id="422" r:id="rId25"/>
    <p:sldId id="410" r:id="rId26"/>
    <p:sldId id="412" r:id="rId27"/>
    <p:sldId id="418" r:id="rId28"/>
    <p:sldId id="419" r:id="rId29"/>
    <p:sldId id="417" r:id="rId30"/>
    <p:sldId id="420" r:id="rId31"/>
    <p:sldId id="403" r:id="rId32"/>
    <p:sldId id="391" r:id="rId33"/>
    <p:sldId id="392" r:id="rId34"/>
    <p:sldId id="421" r:id="rId35"/>
    <p:sldId id="353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DE4F42F-3568-8E4C-B394-AC4FC2EB8B74}">
          <p14:sldIdLst>
            <p14:sldId id="352"/>
          </p14:sldIdLst>
        </p14:section>
        <p14:section name="Slides" id="{8111B154-D2BA-CA42-B944-89C5085790F1}">
          <p14:sldIdLst>
            <p14:sldId id="422"/>
            <p14:sldId id="410"/>
            <p14:sldId id="412"/>
            <p14:sldId id="418"/>
            <p14:sldId id="419"/>
            <p14:sldId id="417"/>
            <p14:sldId id="420"/>
            <p14:sldId id="403"/>
            <p14:sldId id="391"/>
            <p14:sldId id="392"/>
            <p14:sldId id="421"/>
          </p14:sldIdLst>
        </p14:section>
        <p14:section name="End Slide" id="{51034C25-83C2-204E-90AE-4C0EE50888EA}">
          <p14:sldIdLst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65">
          <p15:clr>
            <a:srgbClr val="A4A3A4"/>
          </p15:clr>
        </p15:guide>
        <p15:guide id="2" orient="horz" pos="2705">
          <p15:clr>
            <a:srgbClr val="A4A3A4"/>
          </p15:clr>
        </p15:guide>
        <p15:guide id="3" orient="horz" pos="399">
          <p15:clr>
            <a:srgbClr val="A4A3A4"/>
          </p15:clr>
        </p15:guide>
        <p15:guide id="4" orient="horz" pos="3126">
          <p15:clr>
            <a:srgbClr val="A4A3A4"/>
          </p15:clr>
        </p15:guide>
        <p15:guide id="5" orient="horz" pos="2491">
          <p15:clr>
            <a:srgbClr val="A4A3A4"/>
          </p15:clr>
        </p15:guide>
        <p15:guide id="6" orient="horz" pos="3013">
          <p15:clr>
            <a:srgbClr val="A4A3A4"/>
          </p15:clr>
        </p15:guide>
        <p15:guide id="7" orient="horz" pos="197">
          <p15:clr>
            <a:srgbClr val="A4A3A4"/>
          </p15:clr>
        </p15:guide>
        <p15:guide id="8" orient="horz" pos="107">
          <p15:clr>
            <a:srgbClr val="A4A3A4"/>
          </p15:clr>
        </p15:guide>
        <p15:guide id="9" orient="horz" pos="589">
          <p15:clr>
            <a:srgbClr val="A4A3A4"/>
          </p15:clr>
        </p15:guide>
        <p15:guide id="10" pos="5649">
          <p15:clr>
            <a:srgbClr val="A4A3A4"/>
          </p15:clr>
        </p15:guide>
        <p15:guide id="11" pos="84">
          <p15:clr>
            <a:srgbClr val="A4A3A4"/>
          </p15:clr>
        </p15:guide>
        <p15:guide id="12" pos="223">
          <p15:clr>
            <a:srgbClr val="A4A3A4"/>
          </p15:clr>
        </p15:guide>
        <p15:guide id="13" pos="1575">
          <p15:clr>
            <a:srgbClr val="A4A3A4"/>
          </p15:clr>
        </p15:guide>
        <p15:guide id="14" pos="4476">
          <p15:clr>
            <a:srgbClr val="A4A3A4"/>
          </p15:clr>
        </p15:guide>
        <p15:guide id="15" pos="3554">
          <p15:clr>
            <a:srgbClr val="A4A3A4"/>
          </p15:clr>
        </p15:guide>
        <p15:guide id="16" pos="1669">
          <p15:clr>
            <a:srgbClr val="A4A3A4"/>
          </p15:clr>
        </p15:guide>
        <p15:guide id="17" pos="3780">
          <p15:clr>
            <a:srgbClr val="A4A3A4"/>
          </p15:clr>
        </p15:guide>
        <p15:guide id="18" pos="4248">
          <p15:clr>
            <a:srgbClr val="A4A3A4"/>
          </p15:clr>
        </p15:guide>
        <p15:guide id="19" pos="3074">
          <p15:clr>
            <a:srgbClr val="A4A3A4"/>
          </p15:clr>
        </p15:guide>
        <p15:guide id="20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3F3F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03" autoAdjust="0"/>
    <p:restoredTop sz="92210" autoAdjust="0"/>
  </p:normalViewPr>
  <p:slideViewPr>
    <p:cSldViewPr snapToGrid="0" snapToObjects="1">
      <p:cViewPr>
        <p:scale>
          <a:sx n="66" d="100"/>
          <a:sy n="66" d="100"/>
        </p:scale>
        <p:origin x="-1728" y="-1624"/>
      </p:cViewPr>
      <p:guideLst>
        <p:guide orient="horz" pos="2265"/>
        <p:guide orient="horz" pos="2705"/>
        <p:guide orient="horz" pos="399"/>
        <p:guide orient="horz" pos="3126"/>
        <p:guide orient="horz" pos="2491"/>
        <p:guide orient="horz" pos="3013"/>
        <p:guide orient="horz" pos="197"/>
        <p:guide orient="horz" pos="107"/>
        <p:guide orient="horz" pos="589"/>
        <p:guide pos="5649"/>
        <p:guide pos="84"/>
        <p:guide pos="223"/>
        <p:guide pos="1575"/>
        <p:guide pos="4476"/>
        <p:guide pos="3554"/>
        <p:guide pos="1669"/>
        <p:guide pos="3780"/>
        <p:guide pos="4248"/>
        <p:guide pos="3074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E878-DB8B-0747-ABF2-59E11B845562}" type="datetime1">
              <a:rPr lang="en-GB" smtClean="0"/>
              <a:pPr/>
              <a:t>07/02/2018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4F2C-A6AB-7546-8639-FA48CA26D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3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3B65-F37C-124E-A9C5-14E39E015A5E}" type="datetime1">
              <a:rPr lang="en-GB" smtClean="0"/>
              <a:pPr/>
              <a:t>07/02/2018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EDE67-745A-E047-B51A-76A01129C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7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DE67-745A-E047-B51A-76A01129C2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EDE67-745A-E047-B51A-76A01129C2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7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1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SECURITY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8336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459420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9353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459420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6373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901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016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8926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5472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5860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02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8684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188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54302" y="132574"/>
            <a:ext cx="6311900" cy="25396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5250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0229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64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54" y="17050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54" y="1142872"/>
            <a:ext cx="6588062" cy="3622260"/>
          </a:xfrm>
          <a:prstGeom prst="rect">
            <a:avLst/>
          </a:prstGeom>
        </p:spPr>
        <p:txBody>
          <a:bodyPr/>
          <a:lstStyle>
            <a:lvl1pPr>
              <a:spcBef>
                <a:spcPts val="898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518" y="4767267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342052"/>
            <a:fld id="{102EE389-9D25-4892-9DF5-113D9BB17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052"/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6518" y="4767267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342052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802" y="172546"/>
            <a:ext cx="685776" cy="273844"/>
          </a:xfrm>
          <a:prstGeom prst="rect">
            <a:avLst/>
          </a:prstGeom>
        </p:spPr>
        <p:txBody>
          <a:bodyPr/>
          <a:lstStyle/>
          <a:p>
            <a:pPr defTabSz="342052"/>
            <a:fld id="{85B2FBE9-5921-4AD7-8708-D707E6AB4D1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052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34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6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 WITH TITLES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0" y="0"/>
            <a:ext cx="2506077" cy="5143500"/>
          </a:xfrm>
          <a:prstGeom prst="rect">
            <a:avLst/>
          </a:prstGeom>
          <a:solidFill>
            <a:srgbClr val="DDDDDE"/>
          </a:solidFill>
          <a:ln w="12700">
            <a:miter lim="400000"/>
          </a:ln>
        </p:spPr>
        <p:txBody>
          <a:bodyPr lIns="45715" rIns="45715" anchor="ctr"/>
          <a:lstStyle/>
          <a:p>
            <a:pPr algn="ctr">
              <a:defRPr>
                <a:solidFill>
                  <a:srgbClr val="E32119"/>
                </a:solidFill>
              </a:defRPr>
            </a:pPr>
            <a:endParaRPr sz="1800"/>
          </a:p>
        </p:txBody>
      </p:sp>
      <p:sp>
        <p:nvSpPr>
          <p:cNvPr id="450" name="Shape 450"/>
          <p:cNvSpPr/>
          <p:nvPr/>
        </p:nvSpPr>
        <p:spPr>
          <a:xfrm>
            <a:off x="1" y="483456"/>
            <a:ext cx="9144001" cy="480251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451" name="Shape 451"/>
          <p:cNvSpPr/>
          <p:nvPr/>
        </p:nvSpPr>
        <p:spPr>
          <a:xfrm>
            <a:off x="3" y="0"/>
            <a:ext cx="133349" cy="5143500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 algn="ctr">
              <a:defRPr>
                <a:solidFill>
                  <a:srgbClr val="E32119"/>
                </a:solidFill>
              </a:defRPr>
            </a:pPr>
            <a:endParaRPr sz="1800"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349249" y="563707"/>
            <a:ext cx="8615364" cy="3609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3"/>
          </p:nvPr>
        </p:nvSpPr>
        <p:spPr>
          <a:xfrm>
            <a:off x="358774" y="1131457"/>
            <a:ext cx="1979521" cy="2067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226"/>
              </a:spcBef>
              <a:defRPr sz="1400">
                <a:solidFill>
                  <a:srgbClr val="58585A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spcBef>
                <a:spcPts val="300"/>
              </a:spcBef>
              <a:defRPr sz="1400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4"/>
          </p:nvPr>
        </p:nvSpPr>
        <p:spPr>
          <a:xfrm>
            <a:off x="2654301" y="132575"/>
            <a:ext cx="6311901" cy="253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spcBef>
                <a:spcPts val="150"/>
              </a:spcBef>
              <a:defRPr sz="1100">
                <a:solidFill>
                  <a:srgbClr val="58585A"/>
                </a:solidFill>
                <a:latin typeface="Arial"/>
                <a:cs typeface="Arial"/>
                <a:sym typeface="Arial"/>
              </a:defRPr>
            </a:lvl1pPr>
          </a:lstStyle>
          <a:p>
            <a:pPr algn="r">
              <a:spcBef>
                <a:spcPts val="200"/>
              </a:spcBef>
              <a:defRPr sz="1100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55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65" y="4453702"/>
            <a:ext cx="1658266" cy="544496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180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9797" y="4767264"/>
            <a:ext cx="2133600" cy="27384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defTabSz="457178">
              <a:defRPr/>
            </a:pPr>
            <a:r>
              <a:rPr lang="fr-FR" smtClean="0"/>
              <a:t>Date - </a:t>
            </a:r>
            <a:fld id="{426E1DD0-C763-489E-806D-AB0EAF576926}" type="slidenum">
              <a:rPr lang="fr-FR" smtClean="0"/>
              <a:pPr defTabSz="457178">
                <a:defRPr/>
              </a:pPr>
              <a:t>‹#›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6797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3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54301" y="132574"/>
            <a:ext cx="6311900" cy="25396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0817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76527" y="110638"/>
            <a:ext cx="6289675" cy="190476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675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2" y="575218"/>
            <a:ext cx="8615363" cy="27073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3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1157309"/>
            <a:ext cx="1987456" cy="157181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Intro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lorem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ipsum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dolor sit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amet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consectetuer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adipiscing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elit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,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sed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diam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nonummy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nibh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euismod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tincidunt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ut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laoreet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en-US" sz="900" dirty="0" err="1" smtClean="0">
                <a:solidFill>
                  <a:schemeClr val="tx2"/>
                </a:solidFill>
                <a:latin typeface="Arial"/>
              </a:rPr>
              <a:t>dolore</a:t>
            </a:r>
            <a:r>
              <a:rPr lang="en-US" sz="900" dirty="0" smtClean="0">
                <a:solidFill>
                  <a:schemeClr val="tx2"/>
                </a:solidFill>
                <a:latin typeface="Arial"/>
              </a:rPr>
              <a:t>. 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961989" y="1642775"/>
            <a:ext cx="6004213" cy="2862000"/>
          </a:xfrm>
          <a:prstGeom prst="rect">
            <a:avLst/>
          </a:prstGeom>
        </p:spPr>
        <p:txBody>
          <a:bodyPr vert="horz" lIns="0" tIns="0" rIns="0" bIns="0"/>
          <a:lstStyle>
            <a:lvl1pPr marL="160727" marR="0" indent="-160727" algn="l" defTabSz="2571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13"/>
              </a:spcAft>
              <a:buClr>
                <a:schemeClr val="bg2"/>
              </a:buClr>
              <a:buSzPct val="120000"/>
              <a:buFont typeface="Arial"/>
              <a:buChar char="•"/>
              <a:tabLst/>
              <a:defRPr sz="9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Bullet Point 1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xxx.</a:t>
            </a:r>
          </a:p>
          <a:p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Bullet Point 2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xxx.</a:t>
            </a:r>
          </a:p>
          <a:p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Bullet Point 3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xxx.</a:t>
            </a:r>
          </a:p>
          <a:p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Bullet Point 4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xxx.</a:t>
            </a:r>
          </a:p>
          <a:p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Bullet Point 5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 </a:t>
            </a:r>
            <a:r>
              <a:rPr lang="en-US" sz="900" baseline="0" dirty="0" err="1" smtClean="0">
                <a:solidFill>
                  <a:schemeClr val="tx2"/>
                </a:solidFill>
                <a:latin typeface="Arial"/>
              </a:rPr>
              <a:t>xxxxx</a:t>
            </a:r>
            <a:r>
              <a:rPr lang="en-US" sz="900" baseline="0" dirty="0" smtClean="0">
                <a:solidFill>
                  <a:schemeClr val="tx2"/>
                </a:solidFill>
                <a:latin typeface="Arial"/>
              </a:rPr>
              <a:t> xx xxx.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676527" y="1138720"/>
            <a:ext cx="6289675" cy="311539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1350" b="1" i="0" kern="12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54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836972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4" y="483458"/>
            <a:ext cx="9144001" cy="480251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>
              <a:defRPr sz="1000">
                <a:solidFill>
                  <a:srgbClr val="FFFFFF"/>
                </a:solidFill>
              </a:defRPr>
            </a:pPr>
            <a:endParaRPr sz="1000"/>
          </a:p>
        </p:txBody>
      </p:sp>
      <p:sp>
        <p:nvSpPr>
          <p:cNvPr id="537" name="Shape 537"/>
          <p:cNvSpPr/>
          <p:nvPr/>
        </p:nvSpPr>
        <p:spPr>
          <a:xfrm>
            <a:off x="6" y="0"/>
            <a:ext cx="133349" cy="5143500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 algn="ctr">
              <a:defRPr sz="1000">
                <a:solidFill>
                  <a:srgbClr val="E32119"/>
                </a:solidFill>
              </a:defRPr>
            </a:pPr>
            <a:endParaRPr sz="1000"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"/>
          </p:nvPr>
        </p:nvSpPr>
        <p:spPr>
          <a:xfrm>
            <a:off x="325435" y="563707"/>
            <a:ext cx="8615366" cy="3197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  <a:lvl2pPr marL="375029" indent="-117866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2pPr>
            <a:lvl3pPr marL="623125" indent="-108800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3pPr>
            <a:lvl4pPr marL="900069" indent="-128581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4pPr>
            <a:lvl5pPr marL="1157231" indent="-128581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9" name="Shape 539"/>
          <p:cNvSpPr>
            <a:spLocks noGrp="1"/>
          </p:cNvSpPr>
          <p:nvPr>
            <p:ph type="sldNum" sz="quarter" idx="2"/>
          </p:nvPr>
        </p:nvSpPr>
        <p:spPr>
          <a:xfrm>
            <a:off x="6553200" y="448897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40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65" y="4453702"/>
            <a:ext cx="1658267" cy="5444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02070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528921"/>
      </p:ext>
    </p:extLst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Rectangle 11"/>
          <p:cNvSpPr/>
          <p:nvPr/>
        </p:nvSpPr>
        <p:spPr>
          <a:xfrm>
            <a:off x="-736" y="1"/>
            <a:ext cx="182503" cy="5143499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20" tIns="45720" rIns="45720" bIns="45720" anchor="ctr"/>
          <a:lstStyle/>
          <a:p>
            <a:pPr algn="ctr" defTabSz="457200">
              <a:defRPr sz="4800" b="0">
                <a:solidFill>
                  <a:srgbClr val="E3211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90338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1774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0"/>
            <a:ext cx="13334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243331"/>
            <a:ext cx="9143999" cy="48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70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2506663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13334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013" y="4834300"/>
            <a:ext cx="360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09EC7D8-7FD1-1A41-B1B7-F036885ACCC2}" type="slidenum">
              <a:rPr lang="en-US" sz="1000" b="1" smtClean="0">
                <a:solidFill>
                  <a:schemeClr val="tx2"/>
                </a:solidFill>
                <a:latin typeface="Arial"/>
              </a:rPr>
              <a:t>‹#›</a:t>
            </a:fld>
            <a:endParaRPr lang="en-US" sz="10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037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3350" y="0"/>
            <a:ext cx="9010649" cy="5143500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" y="0"/>
            <a:ext cx="13334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384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TUR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1527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26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9797" y="4767264"/>
            <a:ext cx="2133600" cy="27384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defTabSz="457178">
              <a:defRPr/>
            </a:pPr>
            <a:r>
              <a:rPr lang="fr-FR" smtClean="0"/>
              <a:t>Date - </a:t>
            </a:r>
            <a:fld id="{426E1DD0-C763-489E-806D-AB0EAF576926}" type="slidenum">
              <a:rPr lang="fr-FR" smtClean="0"/>
              <a:pPr defTabSz="457178">
                <a:defRPr/>
              </a:pPr>
              <a:t>‹#›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46797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2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33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385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7" y="0"/>
            <a:ext cx="133349" cy="5143500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 algn="ctr">
              <a:defRPr sz="1000">
                <a:solidFill>
                  <a:srgbClr val="E32119"/>
                </a:solidFill>
              </a:defRPr>
            </a:pPr>
            <a:endParaRPr sz="1000"/>
          </a:p>
        </p:txBody>
      </p:sp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xfrm>
            <a:off x="133355" y="483459"/>
            <a:ext cx="7770281" cy="48025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65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4" y="483458"/>
            <a:ext cx="9144001" cy="480251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>
              <a:defRPr sz="1000">
                <a:solidFill>
                  <a:srgbClr val="FFFFFF"/>
                </a:solidFill>
              </a:defRPr>
            </a:pPr>
            <a:endParaRPr sz="1000"/>
          </a:p>
        </p:txBody>
      </p:sp>
      <p:sp>
        <p:nvSpPr>
          <p:cNvPr id="537" name="Shape 537"/>
          <p:cNvSpPr/>
          <p:nvPr/>
        </p:nvSpPr>
        <p:spPr>
          <a:xfrm>
            <a:off x="6" y="0"/>
            <a:ext cx="133349" cy="5143500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5" rIns="45715" anchor="ctr"/>
          <a:lstStyle/>
          <a:p>
            <a:pPr algn="ctr">
              <a:defRPr sz="1000">
                <a:solidFill>
                  <a:srgbClr val="E32119"/>
                </a:solidFill>
              </a:defRPr>
            </a:pPr>
            <a:endParaRPr sz="1000"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"/>
          </p:nvPr>
        </p:nvSpPr>
        <p:spPr>
          <a:xfrm>
            <a:off x="325435" y="563707"/>
            <a:ext cx="8615366" cy="3197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  <a:lvl2pPr marL="375029" indent="-117866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2pPr>
            <a:lvl3pPr marL="623125" indent="-108800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3pPr>
            <a:lvl4pPr marL="900069" indent="-128581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4pPr>
            <a:lvl5pPr marL="1157231" indent="-128581" defTabSz="257163">
              <a:spcBef>
                <a:spcPts val="200"/>
              </a:spcBef>
              <a:defRPr sz="110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9" name="Shape 539"/>
          <p:cNvSpPr>
            <a:spLocks noGrp="1"/>
          </p:cNvSpPr>
          <p:nvPr>
            <p:ph type="sldNum" sz="quarter" idx="2"/>
          </p:nvPr>
        </p:nvSpPr>
        <p:spPr>
          <a:xfrm>
            <a:off x="6553200" y="4488974"/>
            <a:ext cx="335866" cy="3708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40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65" y="4453702"/>
            <a:ext cx="1658267" cy="5444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3453639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7926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1" y="930802"/>
            <a:ext cx="6313487" cy="33633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4996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797784" y="3729853"/>
            <a:ext cx="3945915" cy="5665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Picture Caption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797785" y="3380733"/>
            <a:ext cx="3945914" cy="34437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Header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2746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4270334"/>
            <a:ext cx="1979520" cy="2539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Quote Credit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2950397"/>
            <a:ext cx="1979519" cy="13812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defRPr sz="1200" b="0" i="1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“Quote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4725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cading IND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4693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4270334"/>
            <a:ext cx="1979520" cy="2539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Quote Credit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2950397"/>
            <a:ext cx="1979519" cy="13812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defRPr sz="1200" b="0" i="1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“Quote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idx="1"/>
          </p:nvPr>
        </p:nvSpPr>
        <p:spPr>
          <a:xfrm>
            <a:off x="2649538" y="875093"/>
            <a:ext cx="6318250" cy="34190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bg2"/>
              </a:buClr>
              <a:buSzPct val="120000"/>
              <a:buFont typeface="Arial"/>
              <a:buChar char="•"/>
              <a:defRPr sz="1800">
                <a:solidFill>
                  <a:schemeClr val="tx2"/>
                </a:solidFill>
                <a:latin typeface="Arial"/>
                <a:cs typeface="Arial"/>
              </a:defRPr>
            </a:lvl1pPr>
            <a:lvl2pPr marL="627063" indent="-268288">
              <a:buClr>
                <a:schemeClr val="bg2"/>
              </a:buClr>
              <a:buSzPct val="120000"/>
              <a:buFont typeface="Courier New"/>
              <a:buChar char="o"/>
              <a:defRPr sz="1400">
                <a:solidFill>
                  <a:schemeClr val="tx2"/>
                </a:solidFill>
                <a:latin typeface="Arial"/>
                <a:cs typeface="Arial"/>
              </a:defRPr>
            </a:lvl2pPr>
            <a:lvl3pPr marL="890588" indent="-171450">
              <a:buClr>
                <a:schemeClr val="bg2"/>
              </a:buClr>
              <a:buSzPct val="120000"/>
              <a:buFont typeface="Lucida Grande"/>
              <a:buChar char="»"/>
              <a:defRPr sz="1200">
                <a:solidFill>
                  <a:schemeClr val="tx2"/>
                </a:solidFill>
                <a:latin typeface="Arial"/>
                <a:cs typeface="Arial"/>
              </a:defRPr>
            </a:lvl3pPr>
            <a:lvl4pPr marL="1257300" indent="-184150">
              <a:buClr>
                <a:schemeClr val="bg2"/>
              </a:buClr>
              <a:buSzPct val="120000"/>
              <a:buFont typeface="Lucida Grande"/>
              <a:buChar char="&gt;"/>
              <a:defRPr sz="1100">
                <a:solidFill>
                  <a:schemeClr val="tx2"/>
                </a:solidFill>
                <a:latin typeface="Arial"/>
                <a:cs typeface="Arial"/>
              </a:defRPr>
            </a:lvl4pPr>
            <a:lvl5pPr marL="1614488" indent="-180975">
              <a:buClr>
                <a:schemeClr val="bg2"/>
              </a:buClr>
              <a:buSzPct val="120000"/>
              <a:buFont typeface="Lucida Grande"/>
              <a:buChar char=""/>
              <a:defRPr sz="1000">
                <a:solidFill>
                  <a:schemeClr val="tx2"/>
                </a:solidFill>
                <a:latin typeface="Arial"/>
                <a:cs typeface="Arial"/>
              </a:defRPr>
            </a:lvl5pPr>
            <a:extLst/>
          </a:lstStyle>
          <a:p>
            <a:pPr lvl="0" eaLnBrk="1" latinLnBrk="0" hangingPunct="1"/>
            <a:r>
              <a:rPr kumimoji="0" lang="en-GB" dirty="0"/>
              <a:t>Click to edit Master text styles</a:t>
            </a:r>
          </a:p>
          <a:p>
            <a:pPr lvl="1" eaLnBrk="1" latinLnBrk="0" hangingPunct="1"/>
            <a:r>
              <a:rPr kumimoji="0" lang="en-GB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  <a:endParaRPr kumimoji="0"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5870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cading INDENT (BOLD)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4693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4270334"/>
            <a:ext cx="1979520" cy="2539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Quote Credit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2950397"/>
            <a:ext cx="1979519" cy="13812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defRPr sz="1200" b="0" i="1"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“Quote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2649538" y="875093"/>
            <a:ext cx="6318250" cy="34190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bg2"/>
              </a:buClr>
              <a:buSzPct val="120000"/>
              <a:buFont typeface="Arial"/>
              <a:buChar char="•"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628650" indent="-268288">
              <a:buClr>
                <a:schemeClr val="bg2"/>
              </a:buClr>
              <a:buSzPct val="120000"/>
              <a:buFont typeface="Courier New"/>
              <a:buChar char="o"/>
              <a:defRPr sz="1400" b="1" i="0">
                <a:solidFill>
                  <a:schemeClr val="tx2"/>
                </a:solidFill>
                <a:latin typeface="Arial"/>
                <a:cs typeface="Arial"/>
              </a:defRPr>
            </a:lvl2pPr>
            <a:lvl3pPr marL="898525" indent="-180975">
              <a:buClr>
                <a:schemeClr val="bg2"/>
              </a:buClr>
              <a:buSzPct val="120000"/>
              <a:buFont typeface="Lucida Grande"/>
              <a:buChar char="»"/>
              <a:defRPr sz="1200" b="1" i="0">
                <a:solidFill>
                  <a:schemeClr val="tx2"/>
                </a:solidFill>
                <a:latin typeface="Arial"/>
                <a:cs typeface="Arial"/>
              </a:defRPr>
            </a:lvl3pPr>
            <a:lvl4pPr marL="1257300" indent="-179388">
              <a:buClr>
                <a:schemeClr val="bg2"/>
              </a:buClr>
              <a:buSzPct val="120000"/>
              <a:buFont typeface="Lucida Grande"/>
              <a:buChar char="&gt;"/>
              <a:defRPr sz="1100" b="1" i="0">
                <a:solidFill>
                  <a:schemeClr val="tx2"/>
                </a:solidFill>
                <a:latin typeface="Arial"/>
                <a:cs typeface="Arial"/>
              </a:defRPr>
            </a:lvl4pPr>
            <a:lvl5pPr marL="1614488" indent="-180975">
              <a:buClr>
                <a:schemeClr val="bg2"/>
              </a:buClr>
              <a:buSzPct val="120000"/>
              <a:buFont typeface="Lucida Grande"/>
              <a:buChar char=""/>
              <a:defRPr sz="1000" b="1" i="0">
                <a:solidFill>
                  <a:schemeClr val="tx2"/>
                </a:solidFill>
                <a:latin typeface="Arial"/>
                <a:cs typeface="Arial"/>
              </a:defRPr>
            </a:lvl5pPr>
            <a:extLst/>
          </a:lstStyle>
          <a:p>
            <a:pPr lvl="0" eaLnBrk="1" latinLnBrk="0" hangingPunct="1"/>
            <a:r>
              <a:rPr kumimoji="0" lang="en-GB" dirty="0"/>
              <a:t>Click to edit Master text styles</a:t>
            </a:r>
          </a:p>
          <a:p>
            <a:pPr lvl="1" eaLnBrk="1" latinLnBrk="0" hangingPunct="1"/>
            <a:r>
              <a:rPr kumimoji="0" lang="en-GB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  <a:endParaRPr kumimoji="0"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96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cading INDENT (small)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225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idx="1"/>
          </p:nvPr>
        </p:nvSpPr>
        <p:spPr>
          <a:xfrm>
            <a:off x="2649538" y="875093"/>
            <a:ext cx="6318250" cy="34190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975" indent="-180975">
              <a:buClr>
                <a:schemeClr val="bg2"/>
              </a:buClr>
              <a:buSzPct val="120000"/>
              <a:buFont typeface="Arial"/>
              <a:buChar char="•"/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  <a:lvl2pPr marL="536575" indent="-177800">
              <a:buClr>
                <a:schemeClr val="bg2"/>
              </a:buClr>
              <a:buSzPct val="120000"/>
              <a:buFont typeface="Courier New"/>
              <a:buChar char="o"/>
              <a:defRPr sz="1100">
                <a:solidFill>
                  <a:schemeClr val="tx2"/>
                </a:solidFill>
                <a:latin typeface="Arial"/>
                <a:cs typeface="Arial"/>
              </a:defRPr>
            </a:lvl2pPr>
            <a:lvl3pPr marL="890588" indent="-171450">
              <a:buClr>
                <a:schemeClr val="bg2"/>
              </a:buClr>
              <a:buSzPct val="120000"/>
              <a:buFont typeface="Lucida Grande"/>
              <a:buChar char="»"/>
              <a:defRPr sz="1000">
                <a:solidFill>
                  <a:schemeClr val="tx2"/>
                </a:solidFill>
                <a:latin typeface="Arial"/>
                <a:cs typeface="Arial"/>
              </a:defRPr>
            </a:lvl3pPr>
            <a:lvl4pPr marL="1246187" indent="-171450">
              <a:buClr>
                <a:schemeClr val="bg2"/>
              </a:buClr>
              <a:buSzPct val="120000"/>
              <a:buFont typeface="Lucida Grande"/>
              <a:buChar char="&gt;"/>
              <a:defRPr sz="900">
                <a:solidFill>
                  <a:schemeClr val="tx2"/>
                </a:solidFill>
                <a:latin typeface="Arial"/>
                <a:cs typeface="Arial"/>
              </a:defRPr>
            </a:lvl4pPr>
            <a:lvl5pPr marL="1604963" indent="-171450">
              <a:buClr>
                <a:schemeClr val="bg2"/>
              </a:buClr>
              <a:buSzPct val="120000"/>
              <a:buFont typeface="Lucida Grande"/>
              <a:buChar char=""/>
              <a:defRPr sz="800">
                <a:solidFill>
                  <a:schemeClr val="tx2"/>
                </a:solidFill>
                <a:latin typeface="Arial"/>
                <a:cs typeface="Arial"/>
              </a:defRPr>
            </a:lvl5pPr>
            <a:extLst/>
          </a:lstStyle>
          <a:p>
            <a:pPr lvl="0" eaLnBrk="1" latinLnBrk="0" hangingPunct="1"/>
            <a:r>
              <a:rPr kumimoji="0" lang="en-GB" dirty="0"/>
              <a:t>Click to edit Master text styles</a:t>
            </a:r>
          </a:p>
          <a:p>
            <a:pPr lvl="1" eaLnBrk="1" latinLnBrk="0" hangingPunct="1"/>
            <a:r>
              <a:rPr kumimoji="0" lang="en-GB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  <a:endParaRPr kumimoji="0"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1580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3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654300" y="888405"/>
            <a:ext cx="6313488" cy="30705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CHART TITLE</a:t>
            </a:r>
            <a:endParaRPr lang="en-US" dirty="0"/>
          </a:p>
        </p:txBody>
      </p:sp>
      <p:sp>
        <p:nvSpPr>
          <p:cNvPr id="41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79975" y="933286"/>
            <a:ext cx="4084637" cy="2774950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1200" b="1" i="0" kern="1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2" name="Shape 226"/>
          <p:cNvSpPr/>
          <p:nvPr userDrawn="1"/>
        </p:nvSpPr>
        <p:spPr>
          <a:xfrm>
            <a:off x="2658492" y="1609765"/>
            <a:ext cx="159769" cy="15976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43" name="Shape 227"/>
          <p:cNvSpPr/>
          <p:nvPr userDrawn="1"/>
        </p:nvSpPr>
        <p:spPr>
          <a:xfrm>
            <a:off x="2655317" y="1934009"/>
            <a:ext cx="159769" cy="15976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228"/>
          <p:cNvSpPr/>
          <p:nvPr userDrawn="1"/>
        </p:nvSpPr>
        <p:spPr>
          <a:xfrm>
            <a:off x="2658492" y="2277384"/>
            <a:ext cx="159769" cy="15976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5" name="Shape 229"/>
          <p:cNvSpPr/>
          <p:nvPr userDrawn="1"/>
        </p:nvSpPr>
        <p:spPr>
          <a:xfrm>
            <a:off x="2658492" y="2609397"/>
            <a:ext cx="159769" cy="15976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228"/>
          <p:cNvSpPr/>
          <p:nvPr userDrawn="1"/>
        </p:nvSpPr>
        <p:spPr>
          <a:xfrm>
            <a:off x="2658492" y="2938027"/>
            <a:ext cx="159769" cy="15976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7" name="Shape 229"/>
          <p:cNvSpPr/>
          <p:nvPr userDrawn="1"/>
        </p:nvSpPr>
        <p:spPr>
          <a:xfrm>
            <a:off x="2658492" y="3279565"/>
            <a:ext cx="159769" cy="159769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898775" y="1625640"/>
            <a:ext cx="1620838" cy="201546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lnSpc>
                <a:spcPct val="80000"/>
              </a:lnSpc>
              <a:defRPr sz="11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Apples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Pears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Oranges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Lemons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Limes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Peaches</a:t>
            </a:r>
          </a:p>
          <a:p>
            <a:pPr lvl="0"/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654300" y="4067011"/>
            <a:ext cx="4089400" cy="5665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0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654300" y="3717891"/>
            <a:ext cx="4089399" cy="34437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 b="0" i="0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58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3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654300" y="885230"/>
            <a:ext cx="6313488" cy="30705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CHART TITLE</a:t>
            </a:r>
            <a:endParaRPr lang="en-US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2654300" y="1192283"/>
            <a:ext cx="4269248" cy="2515953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1200" b="1" i="0" kern="1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8" name="Shape 226"/>
          <p:cNvSpPr/>
          <p:nvPr userDrawn="1"/>
        </p:nvSpPr>
        <p:spPr>
          <a:xfrm>
            <a:off x="2658492" y="3874388"/>
            <a:ext cx="159769" cy="15976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9" name="Shape 227"/>
          <p:cNvSpPr/>
          <p:nvPr userDrawn="1"/>
        </p:nvSpPr>
        <p:spPr>
          <a:xfrm>
            <a:off x="2655317" y="4208157"/>
            <a:ext cx="159769" cy="15976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28"/>
          <p:cNvSpPr/>
          <p:nvPr userDrawn="1"/>
        </p:nvSpPr>
        <p:spPr>
          <a:xfrm>
            <a:off x="4185537" y="3876144"/>
            <a:ext cx="159769" cy="15976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1" name="Shape 229"/>
          <p:cNvSpPr/>
          <p:nvPr userDrawn="1"/>
        </p:nvSpPr>
        <p:spPr>
          <a:xfrm>
            <a:off x="4185537" y="4208157"/>
            <a:ext cx="159769" cy="15976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28"/>
          <p:cNvSpPr/>
          <p:nvPr userDrawn="1"/>
        </p:nvSpPr>
        <p:spPr>
          <a:xfrm>
            <a:off x="5702946" y="3876144"/>
            <a:ext cx="159769" cy="15976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3" name="Shape 229"/>
          <p:cNvSpPr/>
          <p:nvPr userDrawn="1"/>
        </p:nvSpPr>
        <p:spPr>
          <a:xfrm>
            <a:off x="5702946" y="4208157"/>
            <a:ext cx="159769" cy="159769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898776" y="3890263"/>
            <a:ext cx="1116000" cy="5651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lnSpc>
                <a:spcPct val="80000"/>
              </a:lnSpc>
              <a:defRPr sz="11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Apples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Pears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7105650" y="1226398"/>
            <a:ext cx="1858962" cy="248183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0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7105651" y="877278"/>
            <a:ext cx="1862138" cy="34437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800" b="0" i="0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Header</a:t>
            </a:r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422387" y="3890263"/>
            <a:ext cx="1116000" cy="5651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lnSpc>
                <a:spcPct val="80000"/>
              </a:lnSpc>
              <a:defRPr sz="11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Oranges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Lemons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941215" y="3890263"/>
            <a:ext cx="1116000" cy="5651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lnSpc>
                <a:spcPct val="80000"/>
              </a:lnSpc>
              <a:defRPr sz="11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Limes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Peaches</a:t>
            </a:r>
          </a:p>
          <a:p>
            <a:pPr lvl="0"/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4819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3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654299" y="933286"/>
            <a:ext cx="1438277" cy="12567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654299" y="2230567"/>
            <a:ext cx="1438277" cy="201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2432055"/>
            <a:ext cx="1438276" cy="4000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Job Description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276621" y="933286"/>
            <a:ext cx="1438277" cy="12567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276621" y="2230567"/>
            <a:ext cx="1438277" cy="201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276622" y="2432055"/>
            <a:ext cx="1438276" cy="4000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Job Description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904013" y="933286"/>
            <a:ext cx="1438277" cy="12567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904013" y="2230567"/>
            <a:ext cx="1438277" cy="201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5904014" y="2432055"/>
            <a:ext cx="1438276" cy="4000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Job Description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526335" y="933286"/>
            <a:ext cx="1438277" cy="12567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526335" y="2230567"/>
            <a:ext cx="1438277" cy="201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7526336" y="2432055"/>
            <a:ext cx="1438276" cy="4000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Job Description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2654299" y="2933091"/>
            <a:ext cx="1438277" cy="12567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654299" y="4230372"/>
            <a:ext cx="1438277" cy="201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2654300" y="4431860"/>
            <a:ext cx="1438276" cy="4000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Job Description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276621" y="2933091"/>
            <a:ext cx="1438277" cy="12567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276621" y="4230372"/>
            <a:ext cx="1438277" cy="2014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 b="1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4276622" y="4431860"/>
            <a:ext cx="1438276" cy="40004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Job Description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5944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SECURITY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550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3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6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0" y="933285"/>
            <a:ext cx="6313488" cy="336564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4324330"/>
            <a:ext cx="4089400" cy="34937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0598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3385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0" y="931441"/>
            <a:ext cx="2987675" cy="2205206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3167772"/>
            <a:ext cx="2987675" cy="34937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6000750" y="931441"/>
            <a:ext cx="2967038" cy="2205206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6000750" y="3167772"/>
            <a:ext cx="2967038" cy="34937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9856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3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0" y="929260"/>
            <a:ext cx="2987675" cy="1734492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2694877"/>
            <a:ext cx="2987675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6000750" y="929260"/>
            <a:ext cx="2967038" cy="1734492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6000750" y="2694877"/>
            <a:ext cx="2967038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29"/>
          </p:nvPr>
        </p:nvSpPr>
        <p:spPr>
          <a:xfrm>
            <a:off x="2654300" y="3033693"/>
            <a:ext cx="2987675" cy="1752724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2654300" y="4817542"/>
            <a:ext cx="2987675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8284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3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0" y="928668"/>
            <a:ext cx="2987675" cy="1411798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2371591"/>
            <a:ext cx="2987675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6000750" y="928668"/>
            <a:ext cx="2967038" cy="1411798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6000750" y="2371591"/>
            <a:ext cx="2967038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7" name="Picture Placeholder 25"/>
          <p:cNvSpPr>
            <a:spLocks noGrp="1"/>
          </p:cNvSpPr>
          <p:nvPr>
            <p:ph type="pic" sz="quarter" idx="29"/>
          </p:nvPr>
        </p:nvSpPr>
        <p:spPr>
          <a:xfrm>
            <a:off x="2654300" y="2683219"/>
            <a:ext cx="2987675" cy="1411798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2654300" y="4126142"/>
            <a:ext cx="2987675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9" name="Picture Placeholder 25"/>
          <p:cNvSpPr>
            <a:spLocks noGrp="1"/>
          </p:cNvSpPr>
          <p:nvPr>
            <p:ph type="pic" sz="quarter" idx="31"/>
          </p:nvPr>
        </p:nvSpPr>
        <p:spPr>
          <a:xfrm>
            <a:off x="6000750" y="2683219"/>
            <a:ext cx="2967038" cy="1411798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6000750" y="4126142"/>
            <a:ext cx="2967038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 </a:t>
            </a:r>
            <a:r>
              <a:rPr lang="en-GB" dirty="0" err="1"/>
              <a:t>xxxxx</a:t>
            </a:r>
            <a:r>
              <a:rPr lang="en-GB" dirty="0"/>
              <a:t> x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510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5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0" y="933306"/>
            <a:ext cx="1865313" cy="1433291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2397723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31"/>
          </p:nvPr>
        </p:nvSpPr>
        <p:spPr>
          <a:xfrm>
            <a:off x="4879975" y="933306"/>
            <a:ext cx="1865313" cy="1433291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4879975" y="2397723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7105650" y="933306"/>
            <a:ext cx="1865313" cy="1433291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105650" y="2397723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8" name="Picture Placeholder 25"/>
          <p:cNvSpPr>
            <a:spLocks noGrp="1"/>
          </p:cNvSpPr>
          <p:nvPr>
            <p:ph type="pic" sz="quarter" idx="37"/>
          </p:nvPr>
        </p:nvSpPr>
        <p:spPr>
          <a:xfrm>
            <a:off x="2654300" y="2744814"/>
            <a:ext cx="1865313" cy="1433291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2654300" y="4209231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39"/>
          </p:nvPr>
        </p:nvSpPr>
        <p:spPr>
          <a:xfrm>
            <a:off x="4879975" y="2744814"/>
            <a:ext cx="1865313" cy="1433291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4879975" y="4209231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9847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5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2654300" y="933306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654300" y="1988318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2654300" y="2229581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2654300" y="3284593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32"/>
          </p:nvPr>
        </p:nvSpPr>
        <p:spPr>
          <a:xfrm>
            <a:off x="2654300" y="3523525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2654300" y="4578537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34"/>
          </p:nvPr>
        </p:nvSpPr>
        <p:spPr>
          <a:xfrm>
            <a:off x="4879975" y="933306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4879975" y="1988318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18" name="Picture Placeholder 25"/>
          <p:cNvSpPr>
            <a:spLocks noGrp="1"/>
          </p:cNvSpPr>
          <p:nvPr>
            <p:ph type="pic" sz="quarter" idx="36"/>
          </p:nvPr>
        </p:nvSpPr>
        <p:spPr>
          <a:xfrm>
            <a:off x="4879975" y="2229581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4879975" y="3284593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38"/>
          </p:nvPr>
        </p:nvSpPr>
        <p:spPr>
          <a:xfrm>
            <a:off x="4879975" y="3523525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4879975" y="4578537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>
            <p:ph type="pic" sz="quarter" idx="40"/>
          </p:nvPr>
        </p:nvSpPr>
        <p:spPr>
          <a:xfrm>
            <a:off x="7105650" y="933306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7105650" y="1988318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24" name="Picture Placeholder 25"/>
          <p:cNvSpPr>
            <a:spLocks noGrp="1"/>
          </p:cNvSpPr>
          <p:nvPr>
            <p:ph type="pic" sz="quarter" idx="42"/>
          </p:nvPr>
        </p:nvSpPr>
        <p:spPr>
          <a:xfrm>
            <a:off x="7105650" y="2229581"/>
            <a:ext cx="1865313" cy="1023885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outerShdw blurRad="76200" dist="76200" dir="2700000" algn="tl" rotWithShape="0">
              <a:srgbClr val="000000">
                <a:alpha val="30000"/>
              </a:srgbClr>
            </a:outerShdw>
          </a:effectLst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7105650" y="3284593"/>
            <a:ext cx="1865313" cy="1914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Caption </a:t>
            </a:r>
            <a:r>
              <a:rPr lang="en-GB" dirty="0" err="1"/>
              <a:t>xxxx</a:t>
            </a:r>
            <a:r>
              <a:rPr lang="en-GB" dirty="0"/>
              <a:t> xx </a:t>
            </a:r>
            <a:r>
              <a:rPr lang="en-GB" dirty="0" err="1"/>
              <a:t>xxxxx</a:t>
            </a:r>
            <a:r>
              <a:rPr lang="en-GB" dirty="0"/>
              <a:t> xxx.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181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5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655890" y="860350"/>
            <a:ext cx="6308722" cy="427440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876274" y="1347423"/>
            <a:ext cx="6088338" cy="1164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85750" indent="-28575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Char char="•"/>
              <a:defRPr sz="1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Bullet Point 1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</a:p>
          <a:p>
            <a:pPr lvl="0"/>
            <a:r>
              <a:rPr lang="en-GB" dirty="0"/>
              <a:t>Bullet Point 2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655890" y="2573769"/>
            <a:ext cx="2986085" cy="427440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876274" y="3060842"/>
            <a:ext cx="2765701" cy="10061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85750" indent="-28575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Char char="•"/>
              <a:defRPr sz="1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Bullet Point 1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</a:p>
          <a:p>
            <a:pPr lvl="0"/>
            <a:r>
              <a:rPr lang="en-GB" dirty="0"/>
              <a:t>Bullet Point 2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00751" y="2573769"/>
            <a:ext cx="2963862" cy="427440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221135" y="3060842"/>
            <a:ext cx="2743478" cy="10061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85750" indent="-28575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Char char="•"/>
              <a:defRPr sz="1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Bullet Point 1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</a:p>
          <a:p>
            <a:pPr lvl="0"/>
            <a:r>
              <a:rPr lang="en-GB" dirty="0"/>
              <a:t>Bullet Point 2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3104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525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645593" y="853063"/>
            <a:ext cx="373873" cy="41538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Q: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019466" y="954368"/>
            <a:ext cx="5948323" cy="5080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None/>
              <a:defRPr sz="1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Question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45593" y="1365806"/>
            <a:ext cx="373873" cy="41538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A: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3019466" y="1467111"/>
            <a:ext cx="5948323" cy="5080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None/>
              <a:defRPr sz="1400" b="1" i="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Answer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645593" y="2136055"/>
            <a:ext cx="373873" cy="41538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Q: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3019466" y="2237360"/>
            <a:ext cx="5948323" cy="5080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None/>
              <a:defRPr sz="1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Question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645593" y="2648798"/>
            <a:ext cx="373873" cy="41538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A: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3019466" y="2750103"/>
            <a:ext cx="5948323" cy="5080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None/>
              <a:defRPr sz="1400" b="1" i="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Answer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xxx.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2645593" y="3413442"/>
            <a:ext cx="373873" cy="41538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Q: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3019467" y="3514747"/>
            <a:ext cx="3724234" cy="5080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None/>
              <a:defRPr sz="14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Question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xx.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2645593" y="3926185"/>
            <a:ext cx="373873" cy="41538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sz="2200" b="1" i="0" kern="120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A: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3019467" y="4027490"/>
            <a:ext cx="3724234" cy="50807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200"/>
              </a:spcAft>
              <a:buClr>
                <a:schemeClr val="bg2"/>
              </a:buClr>
              <a:buSzPct val="120000"/>
              <a:buFont typeface="Arial"/>
              <a:buNone/>
              <a:defRPr sz="1400" b="1" i="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Answer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 xxx </a:t>
            </a:r>
            <a:r>
              <a:rPr lang="en-GB" dirty="0" err="1"/>
              <a:t>xxxx</a:t>
            </a:r>
            <a:r>
              <a:rPr lang="en-GB" dirty="0"/>
              <a:t> x </a:t>
            </a:r>
            <a:r>
              <a:rPr lang="en-GB" dirty="0" err="1"/>
              <a:t>xxxxx</a:t>
            </a:r>
            <a:r>
              <a:rPr lang="en-GB" dirty="0"/>
              <a:t> xx.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2590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S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2304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Intro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4569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Slide WITH TITLES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0" y="0"/>
            <a:ext cx="2506077" cy="5143500"/>
          </a:xfrm>
          <a:prstGeom prst="rect">
            <a:avLst/>
          </a:prstGeom>
          <a:solidFill>
            <a:srgbClr val="DDDDDE"/>
          </a:solidFill>
          <a:ln w="12700">
            <a:miter lim="400000"/>
          </a:ln>
        </p:spPr>
        <p:txBody>
          <a:bodyPr lIns="45716" rIns="45716" anchor="ctr"/>
          <a:lstStyle/>
          <a:p>
            <a:pPr algn="ctr">
              <a:defRPr>
                <a:solidFill>
                  <a:srgbClr val="E32119"/>
                </a:solidFill>
              </a:defRPr>
            </a:pPr>
            <a:endParaRPr sz="1800"/>
          </a:p>
        </p:txBody>
      </p:sp>
      <p:sp>
        <p:nvSpPr>
          <p:cNvPr id="450" name="Shape 450"/>
          <p:cNvSpPr/>
          <p:nvPr/>
        </p:nvSpPr>
        <p:spPr>
          <a:xfrm>
            <a:off x="2" y="483457"/>
            <a:ext cx="9144001" cy="480251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6" rIns="4571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451" name="Shape 451"/>
          <p:cNvSpPr/>
          <p:nvPr/>
        </p:nvSpPr>
        <p:spPr>
          <a:xfrm>
            <a:off x="3" y="0"/>
            <a:ext cx="133349" cy="5143500"/>
          </a:xfrm>
          <a:prstGeom prst="rect">
            <a:avLst/>
          </a:prstGeom>
          <a:solidFill>
            <a:srgbClr val="E32119"/>
          </a:solidFill>
          <a:ln w="12700">
            <a:miter lim="400000"/>
          </a:ln>
        </p:spPr>
        <p:txBody>
          <a:bodyPr lIns="45716" rIns="45716" anchor="ctr"/>
          <a:lstStyle/>
          <a:p>
            <a:pPr algn="ctr">
              <a:defRPr>
                <a:solidFill>
                  <a:srgbClr val="E32119"/>
                </a:solidFill>
              </a:defRPr>
            </a:pPr>
            <a:endParaRPr sz="1800"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349249" y="563708"/>
            <a:ext cx="8615364" cy="3609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3"/>
          </p:nvPr>
        </p:nvSpPr>
        <p:spPr>
          <a:xfrm>
            <a:off x="358774" y="1131458"/>
            <a:ext cx="1979522" cy="2067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225"/>
              </a:spcBef>
              <a:defRPr sz="1400">
                <a:solidFill>
                  <a:srgbClr val="58585A"/>
                </a:solidFill>
                <a:latin typeface="Arial"/>
                <a:cs typeface="Arial"/>
                <a:sym typeface="Arial"/>
              </a:defRPr>
            </a:lvl1pPr>
          </a:lstStyle>
          <a:p>
            <a:pPr>
              <a:spcBef>
                <a:spcPts val="300"/>
              </a:spcBef>
              <a:defRPr sz="1400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4"/>
          </p:nvPr>
        </p:nvSpPr>
        <p:spPr>
          <a:xfrm>
            <a:off x="2654300" y="132576"/>
            <a:ext cx="6311901" cy="253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spcBef>
                <a:spcPts val="150"/>
              </a:spcBef>
              <a:defRPr sz="1100">
                <a:solidFill>
                  <a:srgbClr val="58585A"/>
                </a:solidFill>
                <a:latin typeface="Arial"/>
                <a:cs typeface="Arial"/>
                <a:sym typeface="Arial"/>
              </a:defRPr>
            </a:lvl1pPr>
          </a:lstStyle>
          <a:p>
            <a:pPr algn="r">
              <a:spcBef>
                <a:spcPts val="200"/>
              </a:spcBef>
              <a:defRPr sz="1100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55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66" y="4453702"/>
            <a:ext cx="1658266" cy="544496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18857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2702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9770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3425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4" name="Picture 3" descr="Thread_AT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8" y="369539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511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LOW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3" name="Picture 2" descr="Thread_EM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5" y="3703018"/>
            <a:ext cx="792000" cy="792000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6097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T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4" name="Picture 3" descr="Thread_IOT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2" y="3695398"/>
            <a:ext cx="792000" cy="792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630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SS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4" name="Picture 3" descr="Thread_ITSSAS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59" y="3695398"/>
            <a:ext cx="792000" cy="792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8058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STS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5" name="Picture 4" descr="Thread_ITSTS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98" y="3695398"/>
            <a:ext cx="792000" cy="792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072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EO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4" name="Picture 3" descr="Thread_SA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88" y="3702854"/>
            <a:ext cx="792000" cy="792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0153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5" name="Picture 4" descr="Thread_SEC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5" y="3695234"/>
            <a:ext cx="792000" cy="792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6013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4" name="Picture 3" descr="Thread_SF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2" y="3695234"/>
            <a:ext cx="792000" cy="792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946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rgbClr val="E3211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70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5" name="Picture 4" descr="Thread_SFEM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79" y="3695234"/>
            <a:ext cx="792000" cy="792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5290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M_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  <p:pic>
        <p:nvPicPr>
          <p:cNvPr id="4" name="Picture 3" descr="Thread_SSM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8" y="3695234"/>
            <a:ext cx="792000" cy="792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445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161643" y="19458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565188"/>
            <a:ext cx="9144000" cy="981490"/>
          </a:xfrm>
          <a:prstGeom prst="rect">
            <a:avLst/>
          </a:prstGeom>
        </p:spPr>
        <p:txBody>
          <a:bodyPr vert="horz" lIns="0" tIns="0" rIns="0" bIns="0"/>
          <a:lstStyle>
            <a:lvl1pPr algn="ctr">
              <a:defRPr sz="5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Thank you!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3843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cading INDENT (small)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882250"/>
            <a:ext cx="1979519" cy="206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Clr>
                <a:schemeClr val="bg2"/>
              </a:buClr>
              <a:buSzPct val="120000"/>
              <a:buFont typeface="Arial"/>
              <a:buNone/>
              <a:defRPr sz="14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Intro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consectetuer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,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diam</a:t>
            </a:r>
            <a:r>
              <a:rPr lang="en-GB" dirty="0" smtClean="0"/>
              <a:t> </a:t>
            </a:r>
            <a:r>
              <a:rPr lang="en-GB" dirty="0" err="1" smtClean="0"/>
              <a:t>nonummy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euismod</a:t>
            </a:r>
            <a:r>
              <a:rPr lang="en-GB" dirty="0" smtClean="0"/>
              <a:t>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laoreet</a:t>
            </a:r>
            <a:r>
              <a:rPr lang="en-GB" dirty="0" smtClean="0"/>
              <a:t> </a:t>
            </a:r>
            <a:r>
              <a:rPr lang="en-GB" dirty="0" err="1" smtClean="0"/>
              <a:t>dolore</a:t>
            </a:r>
            <a:r>
              <a:rPr lang="en-GB" dirty="0" smtClean="0"/>
              <a:t>. 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idx="1"/>
          </p:nvPr>
        </p:nvSpPr>
        <p:spPr>
          <a:xfrm>
            <a:off x="2649538" y="875093"/>
            <a:ext cx="6318250" cy="34190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975" indent="-180975">
              <a:buClr>
                <a:schemeClr val="bg2"/>
              </a:buClr>
              <a:buSzPct val="120000"/>
              <a:buFont typeface="Arial"/>
              <a:buChar char="•"/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  <a:lvl2pPr marL="536575" indent="-177800">
              <a:buClr>
                <a:schemeClr val="bg2"/>
              </a:buClr>
              <a:buSzPct val="120000"/>
              <a:buFont typeface="Courier New"/>
              <a:buChar char="o"/>
              <a:defRPr sz="1100">
                <a:solidFill>
                  <a:schemeClr val="tx2"/>
                </a:solidFill>
                <a:latin typeface="Arial"/>
                <a:cs typeface="Arial"/>
              </a:defRPr>
            </a:lvl2pPr>
            <a:lvl3pPr marL="890588" indent="-171450">
              <a:buClr>
                <a:schemeClr val="bg2"/>
              </a:buClr>
              <a:buSzPct val="120000"/>
              <a:buFont typeface="Lucida Grande"/>
              <a:buChar char="»"/>
              <a:defRPr sz="1000">
                <a:solidFill>
                  <a:schemeClr val="tx2"/>
                </a:solidFill>
                <a:latin typeface="Arial"/>
                <a:cs typeface="Arial"/>
              </a:defRPr>
            </a:lvl3pPr>
            <a:lvl4pPr marL="1246187" indent="-171450">
              <a:buClr>
                <a:schemeClr val="bg2"/>
              </a:buClr>
              <a:buSzPct val="120000"/>
              <a:buFont typeface="Lucida Grande"/>
              <a:buChar char="&gt;"/>
              <a:defRPr sz="900">
                <a:solidFill>
                  <a:schemeClr val="tx2"/>
                </a:solidFill>
                <a:latin typeface="Arial"/>
                <a:cs typeface="Arial"/>
              </a:defRPr>
            </a:lvl4pPr>
            <a:lvl5pPr marL="1604963" indent="-171450">
              <a:buClr>
                <a:schemeClr val="bg2"/>
              </a:buClr>
              <a:buSzPct val="120000"/>
              <a:buFont typeface="Lucida Grande"/>
              <a:buChar char=""/>
              <a:defRPr sz="800">
                <a:solidFill>
                  <a:schemeClr val="tx2"/>
                </a:solidFill>
                <a:latin typeface="Arial"/>
                <a:cs typeface="Arial"/>
              </a:defRPr>
            </a:lvl5pPr>
            <a:extLst/>
          </a:lstStyle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316943"/>
            <a:ext cx="6394450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COMMERCIAL IN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5674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2064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8329" y="1011695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Headline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8329" y="1593850"/>
            <a:ext cx="4171284" cy="36097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9" y="3117157"/>
            <a:ext cx="4171284" cy="351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79975" y="312738"/>
            <a:ext cx="3902075" cy="1857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SECURITY CLASSIFICATION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0278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17.xml"/><Relationship Id="rId13" Type="http://schemas.openxmlformats.org/officeDocument/2006/relationships/image" Target="../media/image13.jpe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theme" Target="../theme/theme19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15.png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20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theme" Target="../theme/theme21.xml"/><Relationship Id="rId3" Type="http://schemas.openxmlformats.org/officeDocument/2006/relationships/image" Target="../media/image15.png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22.xml"/><Relationship Id="rId13" Type="http://schemas.openxmlformats.org/officeDocument/2006/relationships/image" Target="../media/image16.emf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4" Type="http://schemas.openxmlformats.org/officeDocument/2006/relationships/image" Target="../media/image27.jpeg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1" y="0"/>
            <a:ext cx="9148891" cy="39544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4890" y="0"/>
            <a:ext cx="4576890" cy="39544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9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1" name="Picture 10" descr="We work with_LogoB_RGB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0" name="Picture 9" descr="SA_White.ai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1b7948a699f1a3122a37597a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4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818" r:id="rId2"/>
    <p:sldLayoutId id="2147483819" r:id="rId3"/>
    <p:sldLayoutId id="2147483820" r:id="rId4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ba66421eb76d04ec0a833e7b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57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0" y="-1"/>
            <a:ext cx="9148890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33b34850b713f15aec213415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96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0" y="-1"/>
            <a:ext cx="9148890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01af4e46ac1831fad91f207f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73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9143998" cy="39544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f55245e5a8537d917b01f3f2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31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9143998" cy="39544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b4c2424ea5c3eb113c8ded51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"/>
          <a:stretch/>
        </p:blipFill>
        <p:spPr>
          <a:xfrm>
            <a:off x="-4890" y="-1"/>
            <a:ext cx="9148890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5fb44105b9b782872ab47a1c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01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"/>
          <a:stretch/>
        </p:blipFill>
        <p:spPr>
          <a:xfrm>
            <a:off x="-4890" y="-1"/>
            <a:ext cx="9148890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90ed4cf0a6a6dea4311430af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0" y="-1"/>
            <a:ext cx="9148889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95234a719ff1eceed00c9eb6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18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814" r:id="rId2"/>
    <p:sldLayoutId id="2147483815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5" r:id="rId1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0" y="-1"/>
            <a:ext cx="9148889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ee43476d91006ae11bb8ccbc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54104ad7926c995a7c63c9dd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62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6" r:id="rId2"/>
    <p:sldLayoutId id="2147483707" r:id="rId3"/>
    <p:sldLayoutId id="2147483717" r:id="rId4"/>
    <p:sldLayoutId id="2147483817" r:id="rId5"/>
    <p:sldLayoutId id="2147483821" r:id="rId6"/>
    <p:sldLayoutId id="2147483822" r:id="rId7"/>
    <p:sldLayoutId id="2147483823" r:id="rId8"/>
    <p:sldLayoutId id="2147483834" r:id="rId9"/>
    <p:sldLayoutId id="2147483836" r:id="rId10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1" y="0"/>
            <a:ext cx="9148891" cy="39544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4890" y="0"/>
            <a:ext cx="4576890" cy="39544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1" name="Picture 10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0" name="Picture 9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eee24a3bb6386e41fbc41537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7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2506075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243331"/>
            <a:ext cx="9143999" cy="48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13334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  <p:sp>
        <p:nvSpPr>
          <p:cNvPr id="3" name="MSIPCM41a6420888bc818d9c9c9b4c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 dirty="0" err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6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62" r:id="rId2"/>
    <p:sldLayoutId id="2147483694" r:id="rId3"/>
    <p:sldLayoutId id="2147483677" r:id="rId4"/>
    <p:sldLayoutId id="2147483693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90" r:id="rId16"/>
    <p:sldLayoutId id="2147483691" r:id="rId17"/>
    <p:sldLayoutId id="2147483833" r:id="rId18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506664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13334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" y="250547"/>
            <a:ext cx="896143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  <p:sp>
        <p:nvSpPr>
          <p:cNvPr id="2" name="MSIPCM53ff43ec9ea3c2f0d494ecad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9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1" t="6839" r="67139" b="49867"/>
          <a:stretch/>
        </p:blipFill>
        <p:spPr>
          <a:xfrm>
            <a:off x="133351" y="0"/>
            <a:ext cx="250666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" y="0"/>
            <a:ext cx="13334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MSIPCM3a6b49e9b48644ed17fc7982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84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39544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4890" y="1"/>
            <a:ext cx="9148890" cy="39544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2" name="Picture 11" descr="We work with_LogoB_RGB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8" name="Picture 7" descr="SA_White.ai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e3aa4bab839619f925c6bf6b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85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832" r:id="rId2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128328833_NEW_16.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635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>
                <a:solidFill>
                  <a:srgbClr val="E32119"/>
                </a:solidFill>
              </a:rPr>
              <a:pPr/>
              <a:t>February 7, 2018</a:t>
            </a:fld>
            <a:endParaRPr lang="en-US" dirty="0">
              <a:solidFill>
                <a:srgbClr val="E32119"/>
              </a:solidFill>
            </a:endParaRPr>
          </a:p>
        </p:txBody>
      </p:sp>
      <p:pic>
        <p:nvPicPr>
          <p:cNvPr id="12" name="Picture 11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9" name="Picture 8" descr="SA_RGB_Red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87" t="44363" r="13461" b="44580"/>
          <a:stretch/>
        </p:blipFill>
        <p:spPr>
          <a:xfrm>
            <a:off x="219585" y="282677"/>
            <a:ext cx="2762866" cy="418748"/>
          </a:xfrm>
          <a:prstGeom prst="rect">
            <a:avLst/>
          </a:prstGeom>
        </p:spPr>
      </p:pic>
      <p:sp>
        <p:nvSpPr>
          <p:cNvPr id="2" name="MSIPCMcacc4f63b3ccf11020a15b58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5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128328833_NEW_16.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635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3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32119"/>
              </a:solidFill>
            </a:endParaRPr>
          </a:p>
        </p:txBody>
      </p:sp>
      <p:pic>
        <p:nvPicPr>
          <p:cNvPr id="12" name="Picture 11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9" name="Picture 8" descr="SA_RGB_Red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87" t="44363" r="13461" b="44580"/>
          <a:stretch/>
        </p:blipFill>
        <p:spPr>
          <a:xfrm>
            <a:off x="219585" y="282677"/>
            <a:ext cx="2762866" cy="418748"/>
          </a:xfrm>
          <a:prstGeom prst="rect">
            <a:avLst/>
          </a:prstGeom>
        </p:spPr>
      </p:pic>
      <p:sp>
        <p:nvSpPr>
          <p:cNvPr id="2" name="MSIPCM7c61474c86cafd16014c7bfc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71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150232019_EXTENDED_16.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5794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4890" y="0"/>
            <a:ext cx="4576890" cy="39544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9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1" name="Picture 10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0" name="Picture 9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7a15485a8870711c5c8d131f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77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150232019_EXTENDED_16.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5794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4890" y="0"/>
            <a:ext cx="4576890" cy="39544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1" name="Picture 10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0" name="Picture 9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f17c4fe29fd7b0140793b147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58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228491671_NO_YELLOW_16.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578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9" name="Picture 8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0a2547988971477e7d36d73c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10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228491671_NO_YELLOW_16.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578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9" name="Picture 8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06234801b5abf5deb8a73164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58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395446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90" y="0"/>
            <a:ext cx="4576890" cy="3954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" y="1139824"/>
            <a:ext cx="133349" cy="400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3241" y="4317985"/>
            <a:ext cx="1971984" cy="472331"/>
          </a:xfrm>
          <a:prstGeom prst="rect">
            <a:avLst/>
          </a:prstGeom>
        </p:spPr>
      </p:pic>
      <p:sp>
        <p:nvSpPr>
          <p:cNvPr id="15" name="Date Placeholder 2"/>
          <p:cNvSpPr txBox="1">
            <a:spLocks/>
          </p:cNvSpPr>
          <p:nvPr userDrawn="1"/>
        </p:nvSpPr>
        <p:spPr>
          <a:xfrm>
            <a:off x="357854" y="3441573"/>
            <a:ext cx="2139285" cy="3107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A32D-C206-894F-A717-2A1DF029BD48}" type="datetime4">
              <a:rPr lang="en-GB" smtClean="0"/>
              <a:pPr/>
              <a:t>February 7, 2018</a:t>
            </a:fld>
            <a:endParaRPr lang="en-US" dirty="0"/>
          </a:p>
        </p:txBody>
      </p:sp>
      <p:pic>
        <p:nvPicPr>
          <p:cNvPr id="13" name="Picture 12" descr="We work with_LogoB_RGB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04" y="4432112"/>
            <a:ext cx="1431246" cy="333304"/>
          </a:xfrm>
          <a:prstGeom prst="rect">
            <a:avLst/>
          </a:prstGeom>
        </p:spPr>
      </p:pic>
      <p:pic>
        <p:nvPicPr>
          <p:cNvPr id="14" name="Picture 13" descr="SA_White.ai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5" t="42971" r="13767" b="43468"/>
          <a:stretch/>
        </p:blipFill>
        <p:spPr>
          <a:xfrm>
            <a:off x="170221" y="228096"/>
            <a:ext cx="2805915" cy="514781"/>
          </a:xfrm>
          <a:prstGeom prst="rect">
            <a:avLst/>
          </a:prstGeom>
        </p:spPr>
      </p:pic>
      <p:sp>
        <p:nvSpPr>
          <p:cNvPr id="2" name="MSIPCM29714a6d8bb2499d2c2773ee" descr="{&quot;HashCode&quot;:1720019374,&quot;Placement&quot;:&quot;Header&quot;,&quot;Top&quot;:0.0,&quot;Left&quot;:319.462372,&quot;SlideWidth&quot;:720,&quot;SlideHeight&quot;:405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Catapult Open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33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</p:sldLayoutIdLst>
  <p:transition xmlns:p14="http://schemas.microsoft.com/office/powerpoint/2010/main" spd="slow"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jpg"/><Relationship Id="rId7" Type="http://schemas.openxmlformats.org/officeDocument/2006/relationships/image" Target="../media/image6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jpeg"/><Relationship Id="rId9" Type="http://schemas.openxmlformats.org/officeDocument/2006/relationships/image" Target="../media/image75.png"/><Relationship Id="rId10" Type="http://schemas.openxmlformats.org/officeDocument/2006/relationships/image" Target="../media/image65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hyperlink" Target="mailto:Mark.Jarman@sa.catapult.org.uk" TargetMode="External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15.png"/><Relationship Id="rId6" Type="http://schemas.openxmlformats.org/officeDocument/2006/relationships/image" Target="../media/image34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1.png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jpe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png"/><Relationship Id="rId9" Type="http://schemas.openxmlformats.org/officeDocument/2006/relationships/image" Target="../media/image15.png"/><Relationship Id="rId10" Type="http://schemas.openxmlformats.org/officeDocument/2006/relationships/image" Target="../media/image61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48329" y="846637"/>
            <a:ext cx="4171284" cy="582155"/>
          </a:xfrm>
        </p:spPr>
        <p:txBody>
          <a:bodyPr/>
          <a:lstStyle/>
          <a:p>
            <a:r>
              <a:rPr lang="en-GB" sz="2800" dirty="0"/>
              <a:t>Food Security and the potential role for space </a:t>
            </a:r>
            <a:r>
              <a:rPr lang="en-GB" sz="2800" dirty="0" smtClean="0"/>
              <a:t>science – Part 2</a:t>
            </a:r>
            <a:endParaRPr lang="en-GB" sz="2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348329" y="2591617"/>
            <a:ext cx="4171284" cy="351788"/>
          </a:xfrm>
        </p:spPr>
        <p:txBody>
          <a:bodyPr/>
          <a:lstStyle/>
          <a:p>
            <a:r>
              <a:rPr lang="en-GB" sz="1400" dirty="0" smtClean="0"/>
              <a:t>Mark Jarman</a:t>
            </a:r>
          </a:p>
          <a:p>
            <a:r>
              <a:rPr lang="en-GB" sz="1400" dirty="0" smtClean="0"/>
              <a:t>Head of Earth Observation</a:t>
            </a:r>
            <a:endParaRPr lang="en-GB" sz="1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18"/>
          <p:cNvSpPr txBox="1">
            <a:spLocks/>
          </p:cNvSpPr>
          <p:nvPr/>
        </p:nvSpPr>
        <p:spPr>
          <a:xfrm>
            <a:off x="4879975" y="2891377"/>
            <a:ext cx="4171284" cy="5821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“To Innovate for a better world,</a:t>
            </a:r>
            <a:br>
              <a:rPr lang="en-GB" sz="2000" dirty="0" smtClean="0"/>
            </a:br>
            <a:r>
              <a:rPr lang="en-GB" sz="2000" dirty="0" smtClean="0"/>
              <a:t>empowered by satellites”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813" y="2035544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102" y="187"/>
            <a:ext cx="6626898" cy="51431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4684" y="187"/>
            <a:ext cx="6664073" cy="5143127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3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497051" y="188"/>
            <a:ext cx="17300" cy="513365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562" y="234249"/>
            <a:ext cx="9097438" cy="485829"/>
          </a:xfrm>
          <a:prstGeom prst="rect">
            <a:avLst/>
          </a:prstGeom>
          <a:solidFill>
            <a:srgbClr val="E324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GB" sz="1805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Shape 815"/>
          <p:cNvSpPr txBox="1">
            <a:spLocks/>
          </p:cNvSpPr>
          <p:nvPr/>
        </p:nvSpPr>
        <p:spPr>
          <a:xfrm>
            <a:off x="93870" y="473675"/>
            <a:ext cx="7769717" cy="48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5" rIns="45715" anchor="ctr">
            <a:normAutofit/>
          </a:bodyPr>
          <a:lstStyle>
            <a:lvl1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257163">
              <a:defRPr/>
            </a:pPr>
            <a:endParaRPr lang="en-GB" sz="1805" b="1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33676" y="1013065"/>
            <a:ext cx="2272728" cy="233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356">
              <a:buNone/>
              <a:defRPr/>
            </a:pPr>
            <a:r>
              <a:rPr lang="en-GB" altLang="en-US" sz="127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Rice federation (Fedearroz) </a:t>
            </a:r>
            <a:r>
              <a:rPr lang="en-GB" altLang="en-US" sz="1278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required </a:t>
            </a:r>
            <a:r>
              <a:rPr lang="en-GB" altLang="en-US" sz="127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quick identification of fields displaying variability indicative of crop stress (drought, disease, and pest damage) to help target field investigations and enable intervention.</a:t>
            </a:r>
          </a:p>
          <a:p>
            <a:pPr marL="0" lvl="1" indent="0" defTabSz="914356">
              <a:buNone/>
              <a:defRPr/>
            </a:pPr>
            <a:endParaRPr lang="en-GB" altLang="en-US" sz="45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1" defTabSz="914356">
              <a:buFont typeface="Courier New" panose="02070309020205020404" pitchFamily="49" charset="0"/>
              <a:buChar char="o"/>
              <a:defRPr/>
            </a:pPr>
            <a:r>
              <a:rPr lang="en-GB" altLang="en-US" sz="127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Satellite data used to monitor field conditions and crop development/ stages through the crop growing season</a:t>
            </a:r>
          </a:p>
          <a:p>
            <a:pPr lvl="1" defTabSz="914356">
              <a:buFont typeface="Courier New" panose="02070309020205020404" pitchFamily="49" charset="0"/>
              <a:buChar char="o"/>
              <a:defRPr/>
            </a:pPr>
            <a:r>
              <a:rPr lang="en-GB" altLang="en-US" sz="127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Tool created tool highlight variations in levels of rice vigour to inform field visits</a:t>
            </a:r>
          </a:p>
          <a:p>
            <a:pPr lvl="1" defTabSz="914356">
              <a:buFont typeface="Arial" panose="020B0604020202020204" pitchFamily="34" charset="0"/>
              <a:buChar char="•"/>
              <a:defRPr/>
            </a:pPr>
            <a:endParaRPr lang="en-GB" altLang="en-US" sz="127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3792" y="4330646"/>
            <a:ext cx="3987870" cy="660654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E32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3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331" y="4418728"/>
            <a:ext cx="627090" cy="5171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935" y="4415258"/>
            <a:ext cx="517132" cy="517131"/>
          </a:xfrm>
          <a:prstGeom prst="rect">
            <a:avLst/>
          </a:prstGeom>
        </p:spPr>
      </p:pic>
      <p:pic>
        <p:nvPicPr>
          <p:cNvPr id="25" name="image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591" y="4473184"/>
            <a:ext cx="1636296" cy="573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126" y="4418452"/>
            <a:ext cx="1027875" cy="51393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 smtClean="0"/>
              <a:t>Monitoring </a:t>
            </a:r>
            <a:r>
              <a:rPr lang="en-GB" dirty="0"/>
              <a:t>Colombian rice </a:t>
            </a:r>
            <a:r>
              <a:rPr lang="en-GB" dirty="0" smtClean="0"/>
              <a:t>production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285" y="899859"/>
            <a:ext cx="6446870" cy="32787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opthesethings.files.wordpress.com/2014/06/queensland-sugar-cane-farmers-australian-made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 bwMode="auto">
          <a:xfrm>
            <a:off x="2504829" y="-12036"/>
            <a:ext cx="6639171" cy="51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2497051" y="188"/>
            <a:ext cx="17300" cy="513365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614379" y="1009265"/>
            <a:ext cx="5156256" cy="3351361"/>
            <a:chOff x="3530998" y="1473138"/>
            <a:chExt cx="6858000" cy="44574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30998" y="1473138"/>
              <a:ext cx="6858000" cy="44574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FF0000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5290668" y="1473138"/>
              <a:ext cx="1587370" cy="63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3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562" y="235305"/>
            <a:ext cx="9097438" cy="485829"/>
          </a:xfrm>
          <a:prstGeom prst="rect">
            <a:avLst/>
          </a:prstGeom>
          <a:solidFill>
            <a:srgbClr val="E324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GB" sz="1805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735" y="1009265"/>
            <a:ext cx="4859706" cy="3183031"/>
          </a:xfrm>
          <a:prstGeom prst="rect">
            <a:avLst/>
          </a:prstGeom>
        </p:spPr>
      </p:pic>
      <p:sp>
        <p:nvSpPr>
          <p:cNvPr id="13" name="Shape 815"/>
          <p:cNvSpPr txBox="1">
            <a:spLocks/>
          </p:cNvSpPr>
          <p:nvPr/>
        </p:nvSpPr>
        <p:spPr>
          <a:xfrm>
            <a:off x="87955" y="484331"/>
            <a:ext cx="7769717" cy="48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5" rIns="45715" anchor="ctr">
            <a:normAutofit/>
          </a:bodyPr>
          <a:lstStyle>
            <a:lvl1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257163">
              <a:defRPr/>
            </a:pPr>
            <a:endParaRPr lang="en-GB" sz="1805" b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701" y="3586654"/>
            <a:ext cx="1083391" cy="66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884" y="2589880"/>
            <a:ext cx="902333" cy="135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E32416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50212" y="1107780"/>
            <a:ext cx="2274292" cy="1075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5" tIns="45715" rIns="45715" bIns="45715" numCol="1" spcCol="38100" rtlCol="0" anchor="t">
            <a:spAutoFit/>
          </a:bodyPr>
          <a:lstStyle/>
          <a:p>
            <a:pPr defTabSz="457178" hangingPunct="0"/>
            <a:r>
              <a:rPr lang="en-GB" sz="12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Supporting sugar cane mills to use satellite data to assess sugar cane growth stage and to aid harvest date estimation and support logistics planning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6918" y="3914746"/>
            <a:ext cx="3278309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67">
              <a:defRPr/>
            </a:pPr>
            <a:r>
              <a:rPr lang="en-GB" sz="6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© ESA</a:t>
            </a:r>
          </a:p>
          <a:p>
            <a:pPr algn="r" defTabSz="685767">
              <a:defRPr/>
            </a:pPr>
            <a:r>
              <a:rPr lang="en-GB" sz="6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CSIRO 2016</a:t>
            </a:r>
          </a:p>
        </p:txBody>
      </p:sp>
      <p:pic>
        <p:nvPicPr>
          <p:cNvPr id="10" name="Picture 9" descr="Australia_Outline_withSiteLocations_New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85" y="1234693"/>
            <a:ext cx="1362407" cy="110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574730" y="1138194"/>
            <a:ext cx="1801469" cy="2403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1053" dirty="0">
                <a:solidFill>
                  <a:schemeClr val="tx1"/>
                </a:solidFill>
              </a:rPr>
              <a:t>Multi-temporal variation of sugarcane and Sentinel-1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6107" y="1416279"/>
            <a:ext cx="54140" cy="541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5"/>
          </a:p>
        </p:txBody>
      </p:sp>
      <p:sp>
        <p:nvSpPr>
          <p:cNvPr id="14" name="TextBox 13"/>
          <p:cNvSpPr txBox="1"/>
          <p:nvPr/>
        </p:nvSpPr>
        <p:spPr>
          <a:xfrm>
            <a:off x="5227355" y="1013880"/>
            <a:ext cx="243630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3" dirty="0"/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07928" y="1383538"/>
            <a:ext cx="2919666" cy="2527648"/>
            <a:chOff x="5312813" y="2117864"/>
            <a:chExt cx="3883257" cy="3361859"/>
          </a:xfrm>
        </p:grpSpPr>
        <p:sp>
          <p:nvSpPr>
            <p:cNvPr id="15" name="TextBox 14"/>
            <p:cNvSpPr txBox="1"/>
            <p:nvPr/>
          </p:nvSpPr>
          <p:spPr>
            <a:xfrm>
              <a:off x="8289951" y="2117864"/>
              <a:ext cx="682683" cy="330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15" dirty="0"/>
                <a:t>Urban</a:t>
              </a:r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H="1">
              <a:off x="8337157" y="2417946"/>
              <a:ext cx="263937" cy="80693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12813" y="3150947"/>
              <a:ext cx="972641" cy="330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15" dirty="0">
                  <a:solidFill>
                    <a:schemeClr val="bg1"/>
                  </a:solidFill>
                </a:rPr>
                <a:t>Sugarcane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96307" y="2934923"/>
              <a:ext cx="603796" cy="330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15" dirty="0">
                  <a:solidFill>
                    <a:schemeClr val="bg1"/>
                  </a:solidFill>
                </a:rPr>
                <a:t>River</a:t>
              </a: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7450313" y="2803393"/>
              <a:ext cx="217832" cy="1315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47081" y="4778096"/>
              <a:ext cx="1309506" cy="330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15" dirty="0">
                  <a:solidFill>
                    <a:schemeClr val="bg1"/>
                  </a:solidFill>
                </a:rPr>
                <a:t>Open farmland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38927" y="5149169"/>
              <a:ext cx="544099" cy="330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15" dirty="0">
                  <a:solidFill>
                    <a:schemeClr val="bg1"/>
                  </a:solidFill>
                </a:rPr>
                <a:t>Hills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98532" y="3896727"/>
              <a:ext cx="1697538" cy="330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15" dirty="0">
                  <a:solidFill>
                    <a:schemeClr val="bg1"/>
                  </a:solidFill>
                </a:rPr>
                <a:t>Vegetated creek bed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8229138" y="4127487"/>
              <a:ext cx="60815" cy="21159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400892" y="3748535"/>
              <a:ext cx="893755" cy="53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015" dirty="0">
                  <a:solidFill>
                    <a:schemeClr val="bg1"/>
                  </a:solidFill>
                </a:rPr>
                <a:t>Irrigation</a:t>
              </a:r>
            </a:p>
            <a:p>
              <a:pPr algn="ctr"/>
              <a:r>
                <a:rPr lang="en-AU" sz="1015" dirty="0">
                  <a:solidFill>
                    <a:schemeClr val="bg1"/>
                  </a:solidFill>
                </a:rPr>
                <a:t>circles</a:t>
              </a:r>
            </a:p>
          </p:txBody>
        </p:sp>
        <p:cxnSp>
          <p:nvCxnSpPr>
            <p:cNvPr id="27" name="Straight Arrow Connector 26"/>
            <p:cNvCxnSpPr>
              <a:endCxn id="26" idx="1"/>
            </p:cNvCxnSpPr>
            <p:nvPr/>
          </p:nvCxnSpPr>
          <p:spPr>
            <a:xfrm flipH="1" flipV="1">
              <a:off x="6432431" y="4002451"/>
              <a:ext cx="153295" cy="53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878178" y="4192508"/>
              <a:ext cx="216833" cy="14657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687632" y="4457111"/>
            <a:ext cx="4831927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7" dirty="0"/>
              <a:t>Multi-temporal smoothed VH scene (Red = May, Green = August, Blue = November 2015)</a:t>
            </a:r>
          </a:p>
          <a:p>
            <a:r>
              <a:rPr lang="en-AU" sz="827" dirty="0"/>
              <a:t>- Sugarcane shows up due to its high multi-temporal variability</a:t>
            </a:r>
          </a:p>
        </p:txBody>
      </p:sp>
      <p:pic>
        <p:nvPicPr>
          <p:cNvPr id="1026" name="Picture 2" descr="http://cdn.newsapi.com.au/image/v1/1d55841357135ed92d4eb56c5ab6087f?width=65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7" y="3804969"/>
            <a:ext cx="1856312" cy="1045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/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67" y="2360825"/>
            <a:ext cx="1856312" cy="126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/>
        </p:spPr>
      </p:pic>
      <p:pic>
        <p:nvPicPr>
          <p:cNvPr id="35" name="image10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591" y="4473184"/>
            <a:ext cx="1636296" cy="57364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Optimising Australian Sugar Cane </a:t>
            </a:r>
            <a:r>
              <a:rPr lang="en-GB" dirty="0" smtClean="0"/>
              <a:t>harvest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000" b="1" dirty="0" smtClean="0"/>
              <a:t>Food Security </a:t>
            </a:r>
            <a:r>
              <a:rPr lang="en-GB" sz="2000" b="1" dirty="0"/>
              <a:t>– A global challenge – A global opportunity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275968" y="1192658"/>
            <a:ext cx="408669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>
                <a:solidFill>
                  <a:schemeClr val="bg1"/>
                </a:solidFill>
                <a:latin typeface="Arial"/>
              </a:rPr>
              <a:t>Manage</a:t>
            </a:r>
            <a:r>
              <a:rPr lang="en-GB" sz="28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More</a:t>
            </a:r>
            <a:r>
              <a:rPr lang="en-GB" sz="28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/>
              </a:rPr>
              <a:t>with</a:t>
            </a:r>
            <a:r>
              <a:rPr lang="en-GB" sz="28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Less</a:t>
            </a:r>
          </a:p>
          <a:p>
            <a:pPr algn="ctr">
              <a:lnSpc>
                <a:spcPct val="150000"/>
              </a:lnSpc>
            </a:pPr>
            <a:endParaRPr lang="en-GB" sz="1200" b="1" dirty="0" smtClean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Arial"/>
              </a:rPr>
              <a:t>Work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Smarter</a:t>
            </a:r>
            <a:r>
              <a:rPr lang="en-GB" sz="2000" dirty="0" smtClean="0">
                <a:solidFill>
                  <a:schemeClr val="bg1"/>
                </a:solidFill>
                <a:latin typeface="Arial"/>
              </a:rPr>
              <a:t> not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Harder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872" y="3053697"/>
            <a:ext cx="510429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4500" indent="-444500">
              <a:lnSpc>
                <a:spcPct val="15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545454"/>
                </a:solidFill>
                <a:latin typeface="Arial"/>
              </a:rPr>
              <a:t>Sound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agronomy</a:t>
            </a:r>
            <a:r>
              <a:rPr lang="en-GB" sz="2000" dirty="0" smtClean="0">
                <a:solidFill>
                  <a:srgbClr val="545454"/>
                </a:solidFill>
                <a:latin typeface="Arial"/>
              </a:rPr>
              <a:t> and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crop science</a:t>
            </a:r>
          </a:p>
          <a:p>
            <a:pPr marL="444500" indent="-444500">
              <a:lnSpc>
                <a:spcPct val="15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545454"/>
                </a:solidFill>
                <a:latin typeface="Arial"/>
              </a:rPr>
              <a:t>Enabling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public policies</a:t>
            </a:r>
          </a:p>
          <a:p>
            <a:pPr marL="444500" indent="-444500">
              <a:lnSpc>
                <a:spcPct val="150000"/>
              </a:lnSpc>
              <a:buBlip>
                <a:blip r:embed="rId3"/>
              </a:buBlip>
            </a:pPr>
            <a:r>
              <a:rPr lang="en-GB" sz="2000" dirty="0" smtClean="0">
                <a:solidFill>
                  <a:srgbClr val="545454"/>
                </a:solidFill>
                <a:latin typeface="Arial"/>
              </a:rPr>
              <a:t>Innovative agricultural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technologies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672" y="935439"/>
            <a:ext cx="1913400" cy="3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86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5"/>
          <a:stretch/>
        </p:blipFill>
        <p:spPr>
          <a:xfrm>
            <a:off x="2723594" y="960932"/>
            <a:ext cx="6323309" cy="33805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723595" y="916876"/>
            <a:ext cx="6420406" cy="330613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4744" y="542531"/>
            <a:ext cx="9144000" cy="981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600" b="1" dirty="0" smtClean="0"/>
              <a:t>Thank You!</a:t>
            </a:r>
            <a:endParaRPr lang="en-GB" sz="3600" b="1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46824" y="4199419"/>
            <a:ext cx="9144000" cy="981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100" b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Mark.Jarman@sa.catapult.org.uk</a:t>
            </a:r>
            <a:endParaRPr lang="en-GB" sz="1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sz="1100" b="1" dirty="0" smtClean="0">
                <a:solidFill>
                  <a:schemeClr val="accent6">
                    <a:lumMod val="50000"/>
                  </a:schemeClr>
                </a:solidFill>
              </a:rPr>
              <a:t>@SatAppsCatapult</a:t>
            </a:r>
          </a:p>
          <a:p>
            <a:pPr algn="ctr"/>
            <a:r>
              <a:rPr lang="en-GB" sz="1100" b="1" dirty="0" smtClean="0">
                <a:solidFill>
                  <a:schemeClr val="accent6">
                    <a:lumMod val="50000"/>
                  </a:schemeClr>
                </a:solidFill>
              </a:rPr>
              <a:t>www.sa.catapult.org.uk</a:t>
            </a:r>
            <a:r>
              <a:rPr lang="en-GB" sz="11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782" y="1043389"/>
            <a:ext cx="2512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has the </a:t>
            </a:r>
            <a:r>
              <a:rPr lang="en-GB" sz="2400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</a:t>
            </a:r>
            <a:r>
              <a:rPr lang="en-GB" sz="2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looked so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en-GB" sz="2400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other industries</a:t>
            </a:r>
          </a:p>
        </p:txBody>
      </p:sp>
    </p:spTree>
    <p:extLst>
      <p:ext uri="{BB962C8B-B14F-4D97-AF65-F5344CB8AC3E}">
        <p14:creationId xmlns:p14="http://schemas.microsoft.com/office/powerpoint/2010/main" val="26426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09407" y="1566581"/>
            <a:ext cx="7566119" cy="1593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4500" indent="-444500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>
                <a:solidFill>
                  <a:srgbClr val="545454"/>
                </a:solidFill>
                <a:latin typeface="Arial"/>
              </a:rPr>
              <a:t>Sound </a:t>
            </a:r>
            <a:r>
              <a:rPr lang="en-GB" sz="2400" b="1" dirty="0" smtClean="0">
                <a:solidFill>
                  <a:srgbClr val="49B783"/>
                </a:solidFill>
                <a:latin typeface="Arial"/>
              </a:rPr>
              <a:t>agronomy</a:t>
            </a:r>
            <a:r>
              <a:rPr lang="en-GB" sz="2400" dirty="0" smtClean="0">
                <a:solidFill>
                  <a:srgbClr val="545454"/>
                </a:solidFill>
                <a:latin typeface="Arial"/>
              </a:rPr>
              <a:t> and </a:t>
            </a:r>
            <a:r>
              <a:rPr lang="en-GB" sz="2400" b="1" dirty="0" smtClean="0">
                <a:solidFill>
                  <a:srgbClr val="49B783"/>
                </a:solidFill>
                <a:latin typeface="Arial"/>
              </a:rPr>
              <a:t>crop science</a:t>
            </a:r>
          </a:p>
          <a:p>
            <a:pPr marL="444500" indent="-444500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>
                <a:solidFill>
                  <a:srgbClr val="545454"/>
                </a:solidFill>
                <a:latin typeface="Arial"/>
              </a:rPr>
              <a:t>Enabling </a:t>
            </a:r>
            <a:r>
              <a:rPr lang="en-GB" sz="2400" b="1" dirty="0" smtClean="0">
                <a:solidFill>
                  <a:srgbClr val="49B783"/>
                </a:solidFill>
                <a:latin typeface="Arial"/>
              </a:rPr>
              <a:t>public policies</a:t>
            </a:r>
          </a:p>
          <a:p>
            <a:pPr marL="444500" indent="-444500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>
                <a:solidFill>
                  <a:srgbClr val="545454"/>
                </a:solidFill>
                <a:latin typeface="Arial"/>
              </a:rPr>
              <a:t>Innovative agricultural </a:t>
            </a:r>
            <a:r>
              <a:rPr lang="en-GB" sz="2400" b="1" dirty="0" smtClean="0">
                <a:solidFill>
                  <a:srgbClr val="49B783"/>
                </a:solidFill>
                <a:latin typeface="Arial"/>
              </a:rPr>
              <a:t>technologies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927" y="836504"/>
            <a:ext cx="2062556" cy="37423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350" y="184150"/>
            <a:ext cx="9010650" cy="4810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/>
              <a:t>Food Security and the potential role for space science</a:t>
            </a:r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71" y="3610400"/>
            <a:ext cx="5390473" cy="69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715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 smtClean="0"/>
              <a:t>The importance of Satellites for agriculture</a:t>
            </a:r>
            <a:endParaRPr lang="en-GB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5"/>
          <a:stretch/>
        </p:blipFill>
        <p:spPr>
          <a:xfrm>
            <a:off x="649828" y="1388765"/>
            <a:ext cx="7638766" cy="40838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343" y="2556330"/>
            <a:ext cx="337952" cy="3379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663" y="2349624"/>
            <a:ext cx="337952" cy="3379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4881" y="1321115"/>
            <a:ext cx="8652900" cy="3822385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/>
          <p:cNvSpPr/>
          <p:nvPr/>
        </p:nvSpPr>
        <p:spPr>
          <a:xfrm>
            <a:off x="338700" y="732671"/>
            <a:ext cx="8505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Satellites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enable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enhance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agricultural applications 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many different ways. </a:t>
            </a:r>
            <a:r>
              <a:rPr lang="en-GB" sz="16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positioning</a:t>
            </a:r>
            <a:r>
              <a:rPr lang="en-GB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information, they can deliver wide-scale</a:t>
            </a:r>
            <a:r>
              <a:rPr lang="en-GB" sz="16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observation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 a frequent, regular basis and they facilitate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communications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5179" y="1809889"/>
            <a:ext cx="4877074" cy="238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Variability Mapping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Growth Stage Monitoring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Irrigation Management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Seed density optimisation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Soil mapping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Crop re-growth monitoring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Fertilizer application management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Crop health management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Crop damage assessment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Invasive species monitoring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2552" y="1808638"/>
            <a:ext cx="4198180" cy="238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Weather forecasting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Crop yield estimation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Harvest forecasting and management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Agri-environmental assessment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Land Use and change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Management planning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Field boundary management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Illicit crop management</a:t>
            </a:r>
          </a:p>
          <a:p>
            <a:pPr marL="284163" marR="0" lvl="0" indent="-106363" defTabSz="45605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Compliance and certification</a:t>
            </a:r>
          </a:p>
          <a:p>
            <a:pPr marL="284163" marR="0" lvl="0" indent="-106363" defTabSz="456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Crop identification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1" name="Picture 15" descr="Image result for agri tech market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00" y="1584534"/>
            <a:ext cx="3125452" cy="31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815" y="4600054"/>
            <a:ext cx="86684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r>
              <a:rPr lang="en-GB" sz="525" i="1" dirty="0">
                <a:solidFill>
                  <a:prstClr val="black"/>
                </a:solidFill>
                <a:latin typeface="Arial"/>
              </a:rPr>
              <a:t>Source – AgriTech East</a:t>
            </a:r>
          </a:p>
        </p:txBody>
      </p:sp>
    </p:spTree>
    <p:extLst>
      <p:ext uri="{BB962C8B-B14F-4D97-AF65-F5344CB8AC3E}">
        <p14:creationId xmlns:p14="http://schemas.microsoft.com/office/powerpoint/2010/main" val="28059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 smtClean="0"/>
              <a:t>Why to get excited by space….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8709" y="1063922"/>
            <a:ext cx="7059930" cy="2767689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209" y="3955256"/>
            <a:ext cx="4913629" cy="6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33" y="975871"/>
            <a:ext cx="1695450" cy="92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33" y="1971335"/>
            <a:ext cx="16954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33" y="2999695"/>
            <a:ext cx="1695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93345" y="1665288"/>
            <a:ext cx="19907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200" b="1" dirty="0"/>
              <a:t>Neuromorphic Chips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2707" y="2730507"/>
            <a:ext cx="19907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200" b="1" dirty="0"/>
              <a:t>Smart Analytics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2707" y="3713797"/>
            <a:ext cx="19923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200" b="1" dirty="0"/>
              <a:t>Semantic Querying 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933" y="3983605"/>
            <a:ext cx="1695450" cy="82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93345" y="4601435"/>
            <a:ext cx="19923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200" b="1" dirty="0" smtClean="0"/>
              <a:t>New constellations</a:t>
            </a:r>
            <a:endParaRPr lang="en-GB" altLang="en-US" sz="1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9" y="957678"/>
            <a:ext cx="7557871" cy="33340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/>
              <a:t>Need to exploit technology correctly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614" y="798079"/>
            <a:ext cx="3257678" cy="3497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 are always working on solving puzzles to maximise output….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every Hectare count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“Flat rate inputs onto variable fields can only produce variable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returns”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it is variable and we can measure it, the aim is to correct and balance it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70302" y="722581"/>
            <a:ext cx="4451184" cy="35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272323" y="893819"/>
            <a:ext cx="3803596" cy="970478"/>
          </a:xfrm>
          <a:prstGeom prst="roundRect">
            <a:avLst/>
          </a:prstGeom>
          <a:solidFill>
            <a:schemeClr val="tx1">
              <a:alpha val="75000"/>
            </a:schemeClr>
          </a:solidFill>
          <a:ln w="38100">
            <a:solidFill>
              <a:srgbClr val="49B783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1349375" algn="l"/>
              </a:tabLst>
            </a:pPr>
            <a:endParaRPr lang="en-GB" sz="1100" b="1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349375" algn="l"/>
              </a:tabLst>
            </a:pPr>
            <a:r>
              <a:rPr lang="en-GB" sz="2800" b="1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pieces</a:t>
            </a:r>
          </a:p>
          <a:p>
            <a:pPr algn="ctr">
              <a:tabLst>
                <a:tab pos="1349375" algn="l"/>
              </a:tabLst>
            </a:pPr>
            <a:endParaRPr lang="en-GB" sz="1100" b="1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2323" y="3089926"/>
            <a:ext cx="3803596" cy="970478"/>
          </a:xfrm>
          <a:prstGeom prst="roundRect">
            <a:avLst/>
          </a:prstGeom>
          <a:solidFill>
            <a:schemeClr val="tx1">
              <a:alpha val="75000"/>
            </a:schemeClr>
          </a:solidFill>
          <a:ln w="38100">
            <a:solidFill>
              <a:srgbClr val="49B783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1349375" algn="l"/>
              </a:tabLst>
            </a:pPr>
            <a:endParaRPr lang="en-GB" sz="1100" b="1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349375" algn="l"/>
              </a:tabLst>
            </a:pPr>
            <a:r>
              <a:rPr lang="en-GB" sz="2800" b="1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pieces</a:t>
            </a:r>
          </a:p>
          <a:p>
            <a:pPr algn="ctr">
              <a:tabLst>
                <a:tab pos="1349375" algn="l"/>
              </a:tabLst>
            </a:pPr>
            <a:endParaRPr lang="en-GB" sz="1100" b="1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 smtClean="0"/>
              <a:t>Solving a puzzle</a:t>
            </a:r>
            <a:endParaRPr lang="en-GB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272323" y="1991872"/>
            <a:ext cx="3803596" cy="970478"/>
          </a:xfrm>
          <a:prstGeom prst="roundRect">
            <a:avLst/>
          </a:prstGeom>
          <a:solidFill>
            <a:schemeClr val="tx1">
              <a:alpha val="75000"/>
            </a:schemeClr>
          </a:solidFill>
          <a:ln w="38100">
            <a:solidFill>
              <a:srgbClr val="49B783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1349375" algn="l"/>
              </a:tabLst>
            </a:pPr>
            <a:endParaRPr lang="en-GB" sz="1100" b="1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349375" algn="l"/>
              </a:tabLst>
            </a:pPr>
            <a:r>
              <a:rPr lang="en-GB" sz="2800" b="1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pieces</a:t>
            </a:r>
          </a:p>
          <a:p>
            <a:pPr algn="ctr">
              <a:tabLst>
                <a:tab pos="1349375" algn="l"/>
              </a:tabLst>
            </a:pPr>
            <a:endParaRPr lang="en-GB" sz="1100" b="1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01" y="844827"/>
            <a:ext cx="3219456" cy="31241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723" y="1132609"/>
            <a:ext cx="5028121" cy="2548599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/>
              <a:t>Data integration, modelling and understanding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4131994"/>
            <a:ext cx="6883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400" dirty="0">
                <a:solidFill>
                  <a:srgbClr val="545454"/>
                </a:solidFill>
                <a:latin typeface="Arial"/>
              </a:rPr>
              <a:t>When data related to agriculture and food is made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open</a:t>
            </a:r>
            <a:r>
              <a:rPr lang="en-GB" sz="1400" dirty="0">
                <a:solidFill>
                  <a:srgbClr val="545454"/>
                </a:solidFill>
                <a:latin typeface="Arial"/>
              </a:rPr>
              <a:t> or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shared</a:t>
            </a:r>
            <a:r>
              <a:rPr lang="en-GB" sz="1400" dirty="0">
                <a:solidFill>
                  <a:srgbClr val="545454"/>
                </a:solidFill>
                <a:latin typeface="Arial"/>
              </a:rPr>
              <a:t> more easily,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more can be done</a:t>
            </a:r>
            <a:r>
              <a:rPr lang="en-GB" sz="1400" b="1" dirty="0">
                <a:solidFill>
                  <a:srgbClr val="545454"/>
                </a:solidFill>
                <a:latin typeface="Arial"/>
              </a:rPr>
              <a:t> </a:t>
            </a:r>
            <a:r>
              <a:rPr lang="en-GB" sz="1400" dirty="0">
                <a:solidFill>
                  <a:srgbClr val="545454"/>
                </a:solidFill>
                <a:latin typeface="Arial"/>
              </a:rPr>
              <a:t>by scientists, governments, industry, NGOs and farmers to 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improve agricultural outcomes</a:t>
            </a:r>
            <a:r>
              <a:rPr lang="en-GB" sz="1400" dirty="0">
                <a:solidFill>
                  <a:srgbClr val="545454"/>
                </a:solidFill>
                <a:latin typeface="Arial"/>
              </a:rPr>
              <a:t>.</a:t>
            </a:r>
          </a:p>
          <a:p>
            <a:endParaRPr lang="en-GB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a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588" y="942990"/>
            <a:ext cx="2204433" cy="22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69" y="3474305"/>
            <a:ext cx="5473731" cy="139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77" y="1929716"/>
            <a:ext cx="4870828" cy="1217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789" y="997619"/>
            <a:ext cx="1906878" cy="585684"/>
          </a:xfrm>
          <a:prstGeom prst="rect">
            <a:avLst/>
          </a:prstGeom>
        </p:spPr>
      </p:pic>
      <p:pic>
        <p:nvPicPr>
          <p:cNvPr id="1030" name="Picture 6" descr="Image result for digitalglob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3" y="3599455"/>
            <a:ext cx="1113934" cy="11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95628" y="1066889"/>
            <a:ext cx="4999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0B0C0C"/>
                </a:solidFill>
                <a:latin typeface="nta"/>
              </a:rPr>
              <a:t>International Partnership Programme (IPP)</a:t>
            </a:r>
            <a:endParaRPr lang="en-GB" b="1" i="0" dirty="0">
              <a:solidFill>
                <a:srgbClr val="0B0C0C"/>
              </a:solidFill>
              <a:effectLst/>
              <a:latin typeface="nt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5" y="809368"/>
            <a:ext cx="944753" cy="944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94" y="1816393"/>
            <a:ext cx="1422983" cy="136995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8701" y="184770"/>
            <a:ext cx="9010646" cy="4802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b="1" dirty="0" smtClean="0"/>
              <a:t>Global initiatives</a:t>
            </a:r>
            <a:endParaRPr lang="en-GB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771" y="2397650"/>
            <a:ext cx="1917700" cy="876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553" y="3474305"/>
            <a:ext cx="2218468" cy="3735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03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 flipV="1">
            <a:off x="2490874" y="-12350"/>
            <a:ext cx="1046" cy="5166362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821" y="187"/>
            <a:ext cx="6658075" cy="51431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57818" y="186"/>
            <a:ext cx="6716077" cy="516636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2">
              <a:solidFill>
                <a:schemeClr val="bg1"/>
              </a:solidFill>
            </a:endParaRPr>
          </a:p>
        </p:txBody>
      </p:sp>
      <p:sp>
        <p:nvSpPr>
          <p:cNvPr id="16" name="Shape 815"/>
          <p:cNvSpPr txBox="1">
            <a:spLocks/>
          </p:cNvSpPr>
          <p:nvPr/>
        </p:nvSpPr>
        <p:spPr>
          <a:xfrm>
            <a:off x="301750" y="-1066769"/>
            <a:ext cx="7769717" cy="48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6" rIns="45716" anchor="ctr">
            <a:normAutofit/>
          </a:bodyPr>
          <a:lstStyle>
            <a:lvl1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5717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257154">
              <a:defRPr/>
            </a:pPr>
            <a:endParaRPr lang="en-GB" sz="1805" b="1" kern="0" dirty="0"/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381" y="976161"/>
            <a:ext cx="2219670" cy="11945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885" y="2052057"/>
            <a:ext cx="2223165" cy="1027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976161"/>
            <a:ext cx="4467971" cy="2103552"/>
          </a:xfrm>
          <a:prstGeom prst="rect">
            <a:avLst/>
          </a:prstGeom>
        </p:spPr>
      </p:pic>
      <p:pic>
        <p:nvPicPr>
          <p:cNvPr id="37" name="Picture 2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133" y="3884409"/>
            <a:ext cx="968810" cy="528362"/>
          </a:xfrm>
          <a:prstGeom prst="rect">
            <a:avLst/>
          </a:prstGeom>
          <a:extLst/>
        </p:spPr>
      </p:pic>
      <p:pic>
        <p:nvPicPr>
          <p:cNvPr id="38" name="Picture 4" descr="Image result for cranfield university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116" y="4520175"/>
            <a:ext cx="968810" cy="234937"/>
          </a:xfrm>
          <a:prstGeom prst="rect">
            <a:avLst/>
          </a:prstGeom>
          <a:extLst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47" y="3884409"/>
            <a:ext cx="785222" cy="532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9831" y="1020066"/>
            <a:ext cx="2327978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4" dirty="0">
                <a:solidFill>
                  <a:schemeClr val="bg1"/>
                </a:solidFill>
              </a:rPr>
              <a:t>Working with the </a:t>
            </a:r>
            <a:r>
              <a:rPr lang="en-GB" sz="1354" b="1" dirty="0">
                <a:solidFill>
                  <a:schemeClr val="bg1"/>
                </a:solidFill>
              </a:rPr>
              <a:t>Agri-EPI Centre </a:t>
            </a:r>
            <a:r>
              <a:rPr lang="en-GB" sz="1354" dirty="0">
                <a:solidFill>
                  <a:schemeClr val="bg1"/>
                </a:solidFill>
              </a:rPr>
              <a:t>and </a:t>
            </a:r>
            <a:r>
              <a:rPr lang="en-GB" sz="1354" b="1" dirty="0">
                <a:solidFill>
                  <a:schemeClr val="bg1"/>
                </a:solidFill>
              </a:rPr>
              <a:t>Cranfield University</a:t>
            </a:r>
            <a:r>
              <a:rPr lang="en-GB" sz="1354" dirty="0">
                <a:solidFill>
                  <a:schemeClr val="bg1"/>
                </a:solidFill>
              </a:rPr>
              <a:t>, a Pilot research project within the 2017 growing season aimed at exploiting satellite Earth observation (EO), weather and field data alongside other emerging technologies to support the precision management of grassland </a:t>
            </a:r>
            <a:r>
              <a:rPr lang="en-GB" sz="1354" dirty="0" smtClean="0">
                <a:solidFill>
                  <a:schemeClr val="bg1"/>
                </a:solidFill>
              </a:rPr>
              <a:t>agriculture.</a:t>
            </a:r>
            <a:endParaRPr lang="en-GB" sz="1354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66" y="4431784"/>
            <a:ext cx="1693788" cy="556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795" y="3203311"/>
            <a:ext cx="4688965" cy="12933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9380" y="238028"/>
            <a:ext cx="9143337" cy="501738"/>
          </a:xfrm>
          <a:prstGeom prst="rect">
            <a:avLst/>
          </a:prstGeom>
          <a:solidFill>
            <a:srgbClr val="E324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GB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9250" y="316943"/>
            <a:ext cx="8147050" cy="360977"/>
          </a:xfrm>
        </p:spPr>
        <p:txBody>
          <a:bodyPr/>
          <a:lstStyle/>
          <a:p>
            <a:r>
              <a:rPr lang="en-GB" dirty="0" smtClean="0"/>
              <a:t>Case Study: Improving grassland nutrition and grazing management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796" y="138702"/>
            <a:ext cx="731967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ver 1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3E485F08-4679-41B3-ADBA-95CF154AD3FD}"/>
    </a:ext>
  </a:extLst>
</a:theme>
</file>

<file path=ppt/theme/theme10.xml><?xml version="1.0" encoding="utf-8"?>
<a:theme xmlns:a="http://schemas.openxmlformats.org/drawingml/2006/main" name="1_Cover 5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8110B892-E5ED-4962-917D-3B3288EED289}"/>
    </a:ext>
  </a:extLst>
</a:theme>
</file>

<file path=ppt/theme/theme11.xml><?xml version="1.0" encoding="utf-8"?>
<a:theme xmlns:a="http://schemas.openxmlformats.org/drawingml/2006/main" name="Cover 6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8BC1ECCD-50AC-4C49-9895-E4EFB0906887}"/>
    </a:ext>
  </a:extLst>
</a:theme>
</file>

<file path=ppt/theme/theme12.xml><?xml version="1.0" encoding="utf-8"?>
<a:theme xmlns:a="http://schemas.openxmlformats.org/drawingml/2006/main" name="1_Cover 6_No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99369D63-D755-47D1-BF1E-9F30ABF7E4D6}"/>
    </a:ext>
  </a:extLst>
</a:theme>
</file>

<file path=ppt/theme/theme13.xml><?xml version="1.0" encoding="utf-8"?>
<a:theme xmlns:a="http://schemas.openxmlformats.org/drawingml/2006/main" name="Cover 7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8DDC71B0-F65B-4875-BE8C-FE0535F77621}"/>
    </a:ext>
  </a:extLst>
</a:theme>
</file>

<file path=ppt/theme/theme14.xml><?xml version="1.0" encoding="utf-8"?>
<a:theme xmlns:a="http://schemas.openxmlformats.org/drawingml/2006/main" name="1_Cover 7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28A56F1A-F9E5-4AA9-90C6-84AF91795010}"/>
    </a:ext>
  </a:extLst>
</a:theme>
</file>

<file path=ppt/theme/theme15.xml><?xml version="1.0" encoding="utf-8"?>
<a:theme xmlns:a="http://schemas.openxmlformats.org/drawingml/2006/main" name="Cover 8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24E5AEEA-0914-4B98-AB0E-A13FD90EF3DB}"/>
    </a:ext>
  </a:extLst>
</a:theme>
</file>

<file path=ppt/theme/theme16.xml><?xml version="1.0" encoding="utf-8"?>
<a:theme xmlns:a="http://schemas.openxmlformats.org/drawingml/2006/main" name="1_Cover 8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F3EBBCA4-B1FA-46EE-8DA4-AF7BE71530CA}"/>
    </a:ext>
  </a:extLst>
</a:theme>
</file>

<file path=ppt/theme/theme17.xml><?xml version="1.0" encoding="utf-8"?>
<a:theme xmlns:a="http://schemas.openxmlformats.org/drawingml/2006/main" name="Cover 9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12E48007-0D59-47E2-A424-33DAE9B223E6}"/>
    </a:ext>
  </a:extLst>
</a:theme>
</file>

<file path=ppt/theme/theme18.xml><?xml version="1.0" encoding="utf-8"?>
<a:theme xmlns:a="http://schemas.openxmlformats.org/drawingml/2006/main" name="1_Cover 9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F85C824E-A611-4F43-A06F-D2D92F6B1666}"/>
    </a:ext>
  </a:extLst>
</a:theme>
</file>

<file path=ppt/theme/theme19.xml><?xml version="1.0" encoding="utf-8"?>
<a:theme xmlns:a="http://schemas.openxmlformats.org/drawingml/2006/main" name="Blank Slides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C7AE00DF-87B4-4A9F-B5E5-818E44C4FD86}"/>
    </a:ext>
  </a:extLst>
</a:theme>
</file>

<file path=ppt/theme/theme2.xml><?xml version="1.0" encoding="utf-8"?>
<a:theme xmlns:a="http://schemas.openxmlformats.org/drawingml/2006/main" name="1_Cover 1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4DC62BDC-9E7E-41E1-B2C6-0C1234D43695}"/>
    </a:ext>
  </a:extLst>
</a:theme>
</file>

<file path=ppt/theme/theme20.xml><?xml version="1.0" encoding="utf-8"?>
<a:theme xmlns:a="http://schemas.openxmlformats.org/drawingml/2006/main" name="Slides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dirty="0" err="1" smtClean="0">
            <a:solidFill>
              <a:schemeClr val="tx2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6563293D-78C2-4B93-980A-C5600DEAFC7A}"/>
    </a:ext>
  </a:extLst>
</a:theme>
</file>

<file path=ppt/theme/theme21.xml><?xml version="1.0" encoding="utf-8"?>
<a:theme xmlns:a="http://schemas.openxmlformats.org/drawingml/2006/main" name="FOLLOWING Slid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B1B56B05-A146-4605-A77F-27F918CDFAAC}"/>
    </a:ext>
  </a:extLst>
</a:theme>
</file>

<file path=ppt/theme/theme22.xml><?xml version="1.0" encoding="utf-8"?>
<a:theme xmlns:a="http://schemas.openxmlformats.org/drawingml/2006/main" name="Threads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93C4E620-DA2A-4951-8D12-C6FD34947D22}"/>
    </a:ext>
  </a:extLst>
</a:theme>
</file>

<file path=ppt/theme/theme23.xml><?xml version="1.0" encoding="utf-8"?>
<a:theme xmlns:a="http://schemas.openxmlformats.org/drawingml/2006/main" name="End Slid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F5F51A74-436F-4E11-8D54-B66E70CFC0C5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2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94D785A2-B619-4066-9494-A88793B09128}"/>
    </a:ext>
  </a:extLst>
</a:theme>
</file>

<file path=ppt/theme/theme4.xml><?xml version="1.0" encoding="utf-8"?>
<a:theme xmlns:a="http://schemas.openxmlformats.org/drawingml/2006/main" name="1_Cover 2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A08FFA7A-A73B-48F7-945B-2FCC270F3142}"/>
    </a:ext>
  </a:extLst>
</a:theme>
</file>

<file path=ppt/theme/theme5.xml><?xml version="1.0" encoding="utf-8"?>
<a:theme xmlns:a="http://schemas.openxmlformats.org/drawingml/2006/main" name="Cover 3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CCFCF5DA-F8B2-458B-B44E-DFE595CD4979}"/>
    </a:ext>
  </a:extLst>
</a:theme>
</file>

<file path=ppt/theme/theme6.xml><?xml version="1.0" encoding="utf-8"?>
<a:theme xmlns:a="http://schemas.openxmlformats.org/drawingml/2006/main" name="1_Cover 3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AF824B67-EE6B-47C9-9BBC-4DA9E2264F68}"/>
    </a:ext>
  </a:extLst>
</a:theme>
</file>

<file path=ppt/theme/theme7.xml><?xml version="1.0" encoding="utf-8"?>
<a:theme xmlns:a="http://schemas.openxmlformats.org/drawingml/2006/main" name="Cover 4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FEA7C95F-32C8-4E5E-8C73-534C929E5126}"/>
    </a:ext>
  </a:extLst>
</a:theme>
</file>

<file path=ppt/theme/theme8.xml><?xml version="1.0" encoding="utf-8"?>
<a:theme xmlns:a="http://schemas.openxmlformats.org/drawingml/2006/main" name="1_Cover 4_no date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6B6CA403-E98C-468B-B463-BE883642922E}"/>
    </a:ext>
  </a:extLst>
</a:theme>
</file>

<file path=ppt/theme/theme9.xml><?xml version="1.0" encoding="utf-8"?>
<a:theme xmlns:a="http://schemas.openxmlformats.org/drawingml/2006/main" name="Cover 5">
  <a:themeElements>
    <a:clrScheme name="Satellite Applications Colour Theme">
      <a:dk1>
        <a:sysClr val="windowText" lastClr="000000"/>
      </a:dk1>
      <a:lt1>
        <a:sysClr val="window" lastClr="FFFFFF"/>
      </a:lt1>
      <a:dk2>
        <a:srgbClr val="E32119"/>
      </a:dk2>
      <a:lt2>
        <a:srgbClr val="58585A"/>
      </a:lt2>
      <a:accent1>
        <a:srgbClr val="008A9B"/>
      </a:accent1>
      <a:accent2>
        <a:srgbClr val="FABB00"/>
      </a:accent2>
      <a:accent3>
        <a:srgbClr val="004C93"/>
      </a:accent3>
      <a:accent4>
        <a:srgbClr val="A38509"/>
      </a:accent4>
      <a:accent5>
        <a:srgbClr val="B70068"/>
      </a:accent5>
      <a:accent6>
        <a:srgbClr val="5BAC26"/>
      </a:accent6>
      <a:hlink>
        <a:srgbClr val="E32119"/>
      </a:hlink>
      <a:folHlink>
        <a:srgbClr val="8788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4" id="{A11E7764-F76D-4E9E-B5DE-099E57460E34}" vid="{3B90EFE7-BAE9-463C-93FF-C5347F88A9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 16.9</Template>
  <TotalTime>3890</TotalTime>
  <Words>551</Words>
  <Application>Microsoft Macintosh PowerPoint</Application>
  <PresentationFormat>On-screen Show (16:9)</PresentationFormat>
  <Paragraphs>89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Cover 1</vt:lpstr>
      <vt:lpstr>1_Cover 1_no date</vt:lpstr>
      <vt:lpstr>Cover 2</vt:lpstr>
      <vt:lpstr>1_Cover 2_no date</vt:lpstr>
      <vt:lpstr>Cover 3</vt:lpstr>
      <vt:lpstr>1_Cover 3_no date</vt:lpstr>
      <vt:lpstr>Cover 4</vt:lpstr>
      <vt:lpstr>1_Cover 4_no date</vt:lpstr>
      <vt:lpstr>Cover 5</vt:lpstr>
      <vt:lpstr>1_Cover 5_no date</vt:lpstr>
      <vt:lpstr>Cover 6</vt:lpstr>
      <vt:lpstr>1_Cover 6_Nodate</vt:lpstr>
      <vt:lpstr>Cover 7</vt:lpstr>
      <vt:lpstr>1_Cover 7_no date</vt:lpstr>
      <vt:lpstr>Cover 8</vt:lpstr>
      <vt:lpstr>1_Cover 8_no date</vt:lpstr>
      <vt:lpstr>Cover 9</vt:lpstr>
      <vt:lpstr>1_Cover 9_no date</vt:lpstr>
      <vt:lpstr>Blank Slides</vt:lpstr>
      <vt:lpstr>Slides</vt:lpstr>
      <vt:lpstr>FOLLOWING Slide</vt:lpstr>
      <vt:lpstr>Threads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Deconinck</dc:creator>
  <cp:lastModifiedBy>Jean Kay</cp:lastModifiedBy>
  <cp:revision>251</cp:revision>
  <dcterms:created xsi:type="dcterms:W3CDTF">2017-02-22T15:08:33Z</dcterms:created>
  <dcterms:modified xsi:type="dcterms:W3CDTF">2018-02-07T10:20:14Z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0bd08e1-bb58-4e8f-a337-a97265c85f8b_Enabled">
    <vt:lpwstr>True</vt:lpwstr>
  </property>
  <property fmtid="{D5CDD505-2E9C-101B-9397-08002B2CF9AE}" pid="3" name="MSIP_Label_a0bd08e1-bb58-4e8f-a337-a97265c85f8b_SiteId">
    <vt:lpwstr>a3b20c00-1663-4ee1-8af7-7863d423ee0a</vt:lpwstr>
  </property>
  <property fmtid="{D5CDD505-2E9C-101B-9397-08002B2CF9AE}" pid="4" name="MSIP_Label_a0bd08e1-bb58-4e8f-a337-a97265c85f8b_Ref">
    <vt:lpwstr>https://api.informationprotection.azure.com/api/a3b20c00-1663-4ee1-8af7-7863d423ee0a</vt:lpwstr>
  </property>
  <property fmtid="{D5CDD505-2E9C-101B-9397-08002B2CF9AE}" pid="5" name="MSIP_Label_a0bd08e1-bb58-4e8f-a337-a97265c85f8b_Owner">
    <vt:lpwstr>Mark.Jarman@sa.catapult.org.uk</vt:lpwstr>
  </property>
  <property fmtid="{D5CDD505-2E9C-101B-9397-08002B2CF9AE}" pid="6" name="MSIP_Label_a0bd08e1-bb58-4e8f-a337-a97265c85f8b_SetDate">
    <vt:lpwstr>2017-11-28T18:14:55.4326775+00:00</vt:lpwstr>
  </property>
  <property fmtid="{D5CDD505-2E9C-101B-9397-08002B2CF9AE}" pid="7" name="MSIP_Label_a0bd08e1-bb58-4e8f-a337-a97265c85f8b_Name">
    <vt:lpwstr>Catapult Open</vt:lpwstr>
  </property>
  <property fmtid="{D5CDD505-2E9C-101B-9397-08002B2CF9AE}" pid="8" name="MSIP_Label_a0bd08e1-bb58-4e8f-a337-a97265c85f8b_Application">
    <vt:lpwstr>Microsoft Azure Information Protection</vt:lpwstr>
  </property>
  <property fmtid="{D5CDD505-2E9C-101B-9397-08002B2CF9AE}" pid="9" name="MSIP_Label_a0bd08e1-bb58-4e8f-a337-a97265c85f8b_Extended_MSFT_Method">
    <vt:lpwstr>Automatic</vt:lpwstr>
  </property>
  <property fmtid="{D5CDD505-2E9C-101B-9397-08002B2CF9AE}" pid="10" name="Sensitivity">
    <vt:lpwstr>Catapult Open</vt:lpwstr>
  </property>
</Properties>
</file>