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92" r:id="rId6"/>
    <p:sldId id="398" r:id="rId7"/>
    <p:sldId id="400" r:id="rId8"/>
    <p:sldId id="402" r:id="rId9"/>
    <p:sldId id="399" r:id="rId10"/>
    <p:sldId id="389" r:id="rId11"/>
    <p:sldId id="403" r:id="rId12"/>
    <p:sldId id="401" r:id="rId13"/>
    <p:sldId id="404" r:id="rId14"/>
    <p:sldId id="396" r:id="rId15"/>
    <p:sldId id="38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">
          <p15:clr>
            <a:srgbClr val="A4A3A4"/>
          </p15:clr>
        </p15:guide>
        <p15:guide id="2" orient="horz" pos="933">
          <p15:clr>
            <a:srgbClr val="A4A3A4"/>
          </p15:clr>
        </p15:guide>
        <p15:guide id="3" orient="horz" pos="3050">
          <p15:clr>
            <a:srgbClr val="A4A3A4"/>
          </p15:clr>
        </p15:guide>
        <p15:guide id="4" orient="horz" pos="2935">
          <p15:clr>
            <a:srgbClr val="A4A3A4"/>
          </p15:clr>
        </p15:guide>
        <p15:guide id="5" pos="2880">
          <p15:clr>
            <a:srgbClr val="A4A3A4"/>
          </p15:clr>
        </p15:guide>
        <p15:guide id="6" pos="249">
          <p15:clr>
            <a:srgbClr val="A4A3A4"/>
          </p15:clr>
        </p15:guide>
        <p15:guide id="7" pos="1156">
          <p15:clr>
            <a:srgbClr val="A4A3A4"/>
          </p15:clr>
        </p15:guide>
        <p15:guide id="8" pos="2018">
          <p15:clr>
            <a:srgbClr val="A4A3A4"/>
          </p15:clr>
        </p15:guide>
        <p15:guide id="9" pos="3742">
          <p15:clr>
            <a:srgbClr val="A4A3A4"/>
          </p15:clr>
        </p15:guide>
        <p15:guide id="10" pos="4604">
          <p15:clr>
            <a:srgbClr val="A4A3A4"/>
          </p15:clr>
        </p15:guide>
        <p15:guide id="11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756"/>
    <a:srgbClr val="394A58"/>
    <a:srgbClr val="FF565C"/>
    <a:srgbClr val="FB5655"/>
    <a:srgbClr val="467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7" autoAdjust="0"/>
    <p:restoredTop sz="94280" autoAdjust="0"/>
  </p:normalViewPr>
  <p:slideViewPr>
    <p:cSldViewPr showGuides="1">
      <p:cViewPr varScale="1">
        <p:scale>
          <a:sx n="107" d="100"/>
          <a:sy n="107" d="100"/>
        </p:scale>
        <p:origin x="-1392" y="-112"/>
      </p:cViewPr>
      <p:guideLst>
        <p:guide orient="horz" pos="259"/>
        <p:guide orient="horz" pos="933"/>
        <p:guide orient="horz" pos="3050"/>
        <p:guide orient="horz" pos="2935"/>
        <p:guide pos="2880"/>
        <p:guide pos="249"/>
        <p:guide pos="1156"/>
        <p:guide pos="2018"/>
        <p:guide pos="3742"/>
        <p:guide pos="4604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24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157A4-97A2-4D00-9D3E-70DB87AD8D97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DB5EB-21F3-4797-915D-529A54A62C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363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2E768-1654-40C6-AC7E-87D9D6CF70C4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09CAE-959A-4952-AF72-F869D27AA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2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9CAE-959A-4952-AF72-F869D27AA2F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127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9CAE-959A-4952-AF72-F869D27AA2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103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800CB-7035-4F28-838F-5C0907EEA50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49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9CAE-959A-4952-AF72-F869D27AA2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53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9CAE-959A-4952-AF72-F869D27AA2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68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9CAE-959A-4952-AF72-F869D27AA2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45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9CAE-959A-4952-AF72-F869D27AA2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4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9CAE-959A-4952-AF72-F869D27AA2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597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9CAE-959A-4952-AF72-F869D27AA2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573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9CAE-959A-4952-AF72-F869D27AA2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5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9CAE-959A-4952-AF72-F869D27AA2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5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22" y="1"/>
            <a:ext cx="9138699" cy="514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1362076"/>
            <a:ext cx="6913562" cy="10477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8" y="2427734"/>
            <a:ext cx="5545137" cy="43204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EBD3-0256-4BD8-BBDD-7546ADAE4653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 rot="5400000">
            <a:off x="7868027" y="-157067"/>
            <a:ext cx="311559" cy="1429914"/>
            <a:chOff x="5908" y="505"/>
            <a:chExt cx="402" cy="1845"/>
          </a:xfrm>
          <a:solidFill>
            <a:schemeClr val="tx1"/>
          </a:solidFill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2952750"/>
            <a:ext cx="5545137" cy="170656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insert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9669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350153" y="3585882"/>
            <a:ext cx="1790325" cy="155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B81A-F28B-4A55-A67A-620B4D7084E2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46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350153" y="3585882"/>
            <a:ext cx="1790325" cy="155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B81A-F28B-4A55-A67A-620B4D7084E2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4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C01A-584D-4F79-930B-B91CAC3E31C4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6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titl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C01A-584D-4F79-930B-B91CAC3E31C4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07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082B-1586-4593-91E4-74FA1ABDDCA4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28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082B-1586-4593-91E4-74FA1ABDDCA4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3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"/>
            <a:ext cx="1790325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4CC9-ECD5-4FA3-A102-3B62983B64A4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 algn="r"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5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"/>
            <a:ext cx="1790325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4CC9-ECD5-4FA3-A102-3B62983B64A4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 algn="r"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58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350153" y="3585882"/>
            <a:ext cx="1790325" cy="155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4CC9-ECD5-4FA3-A102-3B62983B64A4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 algn="r"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91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titl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350153" y="3585882"/>
            <a:ext cx="1790325" cy="155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4CC9-ECD5-4FA3-A102-3B62983B64A4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 algn="r"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1362076"/>
            <a:ext cx="6913562" cy="10477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8" y="2427734"/>
            <a:ext cx="5545137" cy="43204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0F59-4967-443A-B5BA-13EFBC393AD1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 rot="5400000">
            <a:off x="7868027" y="-157067"/>
            <a:ext cx="311559" cy="1429914"/>
            <a:chOff x="5908" y="505"/>
            <a:chExt cx="402" cy="1845"/>
          </a:xfrm>
          <a:solidFill>
            <a:schemeClr val="tx1"/>
          </a:solidFill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2952750"/>
            <a:ext cx="5545137" cy="170656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insert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1966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3745-BCB7-42C9-BC15-E073D2A3ACD1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8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3745-BCB7-42C9-BC15-E073D2A3ACD1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7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A2AA-A6B3-4F58-B8C9-4698D6DEE0DD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6A8D-AA2B-490C-8907-5C7FC804FE0D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6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9F8F6"/>
              </a:clrFrom>
              <a:clrTo>
                <a:srgbClr val="F9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2195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B046A94-0B50-4B5B-BFAB-74A3756FEBFC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411200"/>
            <a:ext cx="3743952" cy="324811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tx1"/>
          </a:solidFill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5687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on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295275"/>
            <a:ext cx="5545136" cy="11811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409700"/>
            <a:ext cx="4176713" cy="3249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FD68-2B7A-427E-AA8F-550A5F69328A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02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Slide + Sub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295275"/>
            <a:ext cx="5545136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409700"/>
            <a:ext cx="4176713" cy="3249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FD68-2B7A-427E-AA8F-550A5F69328A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</p:grp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5545137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16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on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07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295275"/>
            <a:ext cx="5545136" cy="11811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409700"/>
            <a:ext cx="4176713" cy="3249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B4E00-8F95-4D65-8DFC-8ECF4458304C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 algn="r"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tx1"/>
          </a:solidFill>
        </p:grpSpPr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0056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Slide + Sub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07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295275"/>
            <a:ext cx="5545136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409700"/>
            <a:ext cx="4176713" cy="3249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B4E00-8F95-4D65-8DFC-8ECF4458304C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 algn="r"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tx1"/>
          </a:solidFill>
        </p:grpSpPr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5545137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5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on Slid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5545137" cy="11811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9700"/>
            <a:ext cx="5545138" cy="3249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1FAF-88E6-44C3-825E-D7B53493BD77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3" name="Group 22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7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19" y="32"/>
            <a:ext cx="9142181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1362076"/>
            <a:ext cx="6913562" cy="104775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8" y="2427734"/>
            <a:ext cx="5545137" cy="432048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930192-DA46-4F04-98D4-2CFC436B373B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2952750"/>
            <a:ext cx="5545137" cy="17065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additional information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563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Slide + Subtitl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554513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9700"/>
            <a:ext cx="5545138" cy="3249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1FAF-88E6-44C3-825E-D7B53493BD77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3" name="Group 22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</p:grp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5545137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10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ank You /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76153"/>
            <a:ext cx="6913561" cy="85281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476163"/>
            <a:ext cx="5545138" cy="59964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849F-6F30-426A-8DCF-D9A19DBF1F22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3" name="Group 22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5287" y="3187453"/>
            <a:ext cx="5545137" cy="147186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Click to edit disclaimer</a:t>
            </a:r>
          </a:p>
        </p:txBody>
      </p:sp>
    </p:spTree>
    <p:extLst>
      <p:ext uri="{BB962C8B-B14F-4D97-AF65-F5344CB8AC3E}">
        <p14:creationId xmlns:p14="http://schemas.microsoft.com/office/powerpoint/2010/main" val="9576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0"/>
            <a:ext cx="347472" cy="5143500"/>
            <a:chOff x="-9526" y="0"/>
            <a:chExt cx="347472" cy="51435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9526" y="0"/>
              <a:ext cx="347472" cy="5143500"/>
            </a:xfrm>
            <a:prstGeom prst="rect">
              <a:avLst/>
            </a:prstGeom>
            <a:solidFill>
              <a:srgbClr val="525355"/>
            </a:solidFill>
          </p:spPr>
          <p:txBody>
            <a:bodyPr vert="horz" lIns="118872" tIns="822960" rIns="182880" bIns="45720" rtlCol="0">
              <a:noAutofit/>
            </a:bodyPr>
            <a:lstStyle/>
            <a:p>
              <a:pPr marL="228600" lvl="0" indent="-228600">
                <a:spcBef>
                  <a:spcPts val="0"/>
                </a:spcBef>
                <a:buFont typeface="Calibri" panose="020F0502020204030204" pitchFamily="34" charset="0"/>
                <a:buChar char=" "/>
              </a:pPr>
              <a:endParaRPr lang="en-US" sz="24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>
              <a:off x="335280" y="0"/>
              <a:ext cx="0" cy="5143500"/>
            </a:xfrm>
            <a:prstGeom prst="line">
              <a:avLst/>
            </a:prstGeom>
            <a:ln w="5715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 userDrawn="1"/>
        </p:nvSpPr>
        <p:spPr>
          <a:xfrm>
            <a:off x="0" y="4832604"/>
            <a:ext cx="9144000" cy="310896"/>
          </a:xfrm>
          <a:prstGeom prst="rect">
            <a:avLst/>
          </a:prstGeom>
          <a:solidFill>
            <a:srgbClr val="29292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0" y="537210"/>
            <a:ext cx="91440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" y="91440"/>
            <a:ext cx="9144000" cy="34747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1792" tIns="45720" rIns="91440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2400" b="0" kern="1200" cap="none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>
              <a:spcBef>
                <a:spcPct val="0"/>
              </a:spcBef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2920" y="839154"/>
            <a:ext cx="8298180" cy="3515360"/>
          </a:xfrm>
          <a:noFill/>
        </p:spPr>
        <p:txBody>
          <a:bodyPr lIns="0" tIns="0" rIns="182880" bIns="0">
            <a:noAutofit/>
          </a:bodyPr>
          <a:lstStyle>
            <a:lvl1pPr marL="114300" indent="-114300" algn="l" defTabSz="914400" rtl="0" eaLnBrk="1" latinLnBrk="0" hangingPunct="1">
              <a:lnSpc>
                <a:spcPct val="88000"/>
              </a:lnSpc>
              <a:spcBef>
                <a:spcPts val="0"/>
              </a:spcBef>
              <a:buFont typeface="Calibri" panose="020F0502020204030204" pitchFamily="34" charset="0"/>
              <a:buChar char=" "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spcBef>
                <a:spcPts val="600"/>
              </a:spcBef>
              <a:buFont typeface="Calibri" panose="020F0502020204030204" pitchFamily="34" charset="0"/>
              <a:buChar char=" 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171450" algn="l" defTabSz="914400" rtl="0" eaLnBrk="1" latinLnBrk="0" hangingPunct="1">
              <a:spcBef>
                <a:spcPts val="400"/>
              </a:spcBef>
              <a:buClr>
                <a:srgbClr val="000000"/>
              </a:buClr>
              <a:buSzPct val="85000"/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161925" algn="l" defTabSz="914400" rtl="0" eaLnBrk="1" latinLnBrk="0" hangingPunct="1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00025">
              <a:buClr>
                <a:srgbClr val="000000"/>
              </a:buClr>
              <a:buFont typeface="Arial" panose="020B0604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 bwMode="white">
          <a:xfrm>
            <a:off x="619318" y="4929008"/>
            <a:ext cx="2895600" cy="142082"/>
          </a:xfrm>
        </p:spPr>
        <p:txBody>
          <a:bodyPr lIns="0" tIns="0" rIns="0" bIns="0" anchor="b" anchorCtr="0">
            <a:no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8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2" name="Picture 4" descr="C:\Users\carrie\Documents\CLIENTS\CrossLead\art\logos\logo lg RGB lockup whit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3420" y="4855261"/>
            <a:ext cx="548643" cy="21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22300" y="4495800"/>
            <a:ext cx="5367338" cy="23622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Source goes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-1524" y="4855464"/>
            <a:ext cx="301752" cy="273844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CEC0007-AC06-442F-A3B6-B6C03229A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99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Atkins\8794 2009 presentation\Graphics\Corner crops\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400" y="4137660"/>
            <a:ext cx="2768600" cy="10058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7975" y="1271587"/>
            <a:ext cx="8116934" cy="3335924"/>
          </a:xfrm>
        </p:spPr>
        <p:txBody>
          <a:bodyPr/>
          <a:lstStyle>
            <a:lvl4pPr>
              <a:buSzPct val="80000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76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1AB0-2C97-441C-9009-1D310097B9E4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73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1AB0-2C97-441C-9009-1D310097B9E4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5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4528-52F7-4FD4-BA8D-1F42217FCE38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066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4528-52F7-4FD4-BA8D-1F42217FCE38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6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"/>
            <a:ext cx="1790325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B81A-F28B-4A55-A67A-620B4D7084E2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5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"/>
            <a:ext cx="1790325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B81A-F28B-4A55-A67A-620B4D7084E2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3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11811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1409700"/>
            <a:ext cx="5545138" cy="3249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4794159"/>
            <a:ext cx="1656432" cy="167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575756"/>
                </a:solidFill>
              </a:defRPr>
            </a:lvl1pPr>
          </a:lstStyle>
          <a:p>
            <a:fld id="{40180A4C-B130-45CD-91FC-DFFFA7BC8BDA}" type="datetime4">
              <a:rPr lang="en-GB" smtClean="0"/>
              <a:t>February 7,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4261" y="4794159"/>
            <a:ext cx="4935478" cy="167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rgbClr val="575756"/>
                </a:solidFill>
              </a:defRPr>
            </a:lvl1pPr>
          </a:lstStyle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4367" y="4794159"/>
            <a:ext cx="864345" cy="167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575756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tx1"/>
          </a:solidFill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5421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70" r:id="rId5"/>
    <p:sldLayoutId id="2147483658" r:id="rId6"/>
    <p:sldLayoutId id="2147483671" r:id="rId7"/>
    <p:sldLayoutId id="2147483659" r:id="rId8"/>
    <p:sldLayoutId id="2147483672" r:id="rId9"/>
    <p:sldLayoutId id="2147483668" r:id="rId10"/>
    <p:sldLayoutId id="2147483673" r:id="rId11"/>
    <p:sldLayoutId id="2147483652" r:id="rId12"/>
    <p:sldLayoutId id="2147483674" r:id="rId13"/>
    <p:sldLayoutId id="2147483660" r:id="rId14"/>
    <p:sldLayoutId id="2147483675" r:id="rId15"/>
    <p:sldLayoutId id="2147483661" r:id="rId16"/>
    <p:sldLayoutId id="2147483676" r:id="rId17"/>
    <p:sldLayoutId id="2147483669" r:id="rId18"/>
    <p:sldLayoutId id="2147483677" r:id="rId19"/>
    <p:sldLayoutId id="2147483654" r:id="rId20"/>
    <p:sldLayoutId id="2147483678" r:id="rId21"/>
    <p:sldLayoutId id="2147483655" r:id="rId22"/>
    <p:sldLayoutId id="2147483667" r:id="rId23"/>
    <p:sldLayoutId id="2147483662" r:id="rId24"/>
    <p:sldLayoutId id="2147483663" r:id="rId25"/>
    <p:sldLayoutId id="2147483679" r:id="rId26"/>
    <p:sldLayoutId id="2147483664" r:id="rId27"/>
    <p:sldLayoutId id="2147483680" r:id="rId28"/>
    <p:sldLayoutId id="2147483665" r:id="rId29"/>
    <p:sldLayoutId id="2147483681" r:id="rId30"/>
    <p:sldLayoutId id="2147483666" r:id="rId31"/>
    <p:sldLayoutId id="2147483682" r:id="rId32"/>
    <p:sldLayoutId id="2147483683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9075" indent="-219075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95300" indent="-257175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Mark.roberts2@atkinsgloba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6qpjZqNbeF4" TargetMode="External"/><Relationship Id="rId4" Type="http://schemas.openxmlformats.org/officeDocument/2006/relationships/video" Target="https://www.youtube.com/embed/VEBAOap3vZk" TargetMode="Externa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9.xml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9" Type="http://schemas.openxmlformats.org/officeDocument/2006/relationships/image" Target="../media/image32.jpeg"/><Relationship Id="rId10" Type="http://schemas.openxmlformats.org/officeDocument/2006/relationships/image" Target="../media/image33.jpeg"/><Relationship Id="rId1" Type="http://schemas.openxmlformats.org/officeDocument/2006/relationships/video" Target="https://www.youtube.com/embed/6gNVZBLcezs" TargetMode="External"/><Relationship Id="rId2" Type="http://schemas.openxmlformats.org/officeDocument/2006/relationships/video" Target="https://www.youtube.com/embed/_o7EKlqCE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62076"/>
            <a:ext cx="6913562" cy="10477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Security of Space Assets</a:t>
            </a:r>
            <a:r>
              <a:rPr lang="en-US" dirty="0"/>
              <a:t/>
            </a:r>
            <a:br>
              <a:rPr lang="en-US" dirty="0"/>
            </a:br>
            <a:r>
              <a:rPr lang="en-US" sz="2700" i="1" dirty="0"/>
              <a:t/>
            </a:r>
            <a:br>
              <a:rPr lang="en-US" sz="2700" i="1" dirty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169944"/>
            <a:ext cx="5545137" cy="432048"/>
          </a:xfrm>
        </p:spPr>
        <p:txBody>
          <a:bodyPr>
            <a:noAutofit/>
          </a:bodyPr>
          <a:lstStyle/>
          <a:p>
            <a:r>
              <a:rPr lang="en-US" sz="1400" dirty="0"/>
              <a:t>Mark Roberts</a:t>
            </a:r>
          </a:p>
          <a:p>
            <a:r>
              <a:rPr lang="en-US" sz="1400" dirty="0"/>
              <a:t>BD Director, International Defence &amp; Security, and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6465589-03DD-444A-A220-DF52E4F9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GB" sz="2520" dirty="0"/>
              <a:t>The Debris Problem - Removal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F8DAE0-027C-4B5A-B153-97B47A689239}"/>
              </a:ext>
            </a:extLst>
          </p:cNvPr>
          <p:cNvSpPr txBox="1"/>
          <p:nvPr/>
        </p:nvSpPr>
        <p:spPr>
          <a:xfrm>
            <a:off x="395288" y="843558"/>
            <a:ext cx="676900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Numerous proposed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But, are they weapons?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Needs: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Disclosure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Risk Assessment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Technical Challenges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Cultural Challenges</a:t>
            </a:r>
            <a:endParaRPr lang="en-GB" sz="1600" dirty="0"/>
          </a:p>
          <a:p>
            <a:r>
              <a:rPr lang="en-GB" dirty="0"/>
              <a:t>Prevention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Treaties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International Code of Conduct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2017 EU Principles of Responsible Behaviour in Outer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Space fairing Nations Lead by Example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106DD48-8DAF-4857-8C0A-8DE68C0B87C9}"/>
              </a:ext>
            </a:extLst>
          </p:cNvPr>
          <p:cNvSpPr txBox="1"/>
          <p:nvPr/>
        </p:nvSpPr>
        <p:spPr>
          <a:xfrm>
            <a:off x="4352875" y="843109"/>
            <a:ext cx="3027437" cy="1600438"/>
          </a:xfrm>
          <a:prstGeom prst="rect">
            <a:avLst/>
          </a:prstGeom>
          <a:noFill/>
          <a:ln>
            <a:solidFill>
              <a:srgbClr val="575756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Some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Tug Satellites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Electro Dynamic Tethers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Laser Brooms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Solar Sails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Space Nets and Collectors</a:t>
            </a:r>
          </a:p>
        </p:txBody>
      </p:sp>
    </p:spTree>
    <p:extLst>
      <p:ext uri="{BB962C8B-B14F-4D97-AF65-F5344CB8AC3E}">
        <p14:creationId xmlns:p14="http://schemas.microsoft.com/office/powerpoint/2010/main" val="355121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574" y="371464"/>
            <a:ext cx="7112841" cy="544102"/>
          </a:xfrm>
        </p:spPr>
        <p:txBody>
          <a:bodyPr/>
          <a:lstStyle/>
          <a:p>
            <a:r>
              <a:rPr lang="en-GB" sz="2520" dirty="0"/>
              <a:t>Security of Space Assets</a:t>
            </a:r>
            <a:endParaRPr lang="en-GB" sz="2520" spc="-45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5576" y="915566"/>
            <a:ext cx="7186878" cy="40107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GB" sz="1620" dirty="0"/>
              <a:t>Cyber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Design in 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Future looking / </a:t>
            </a:r>
            <a:r>
              <a:rPr lang="en-GB" sz="1400" i="1" dirty="0"/>
              <a:t>what if?</a:t>
            </a:r>
            <a:r>
              <a:rPr lang="en-GB" sz="1400" dirty="0"/>
              <a:t> scenario testing / understanding the threat/risk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Self healing / effective intervention by the operator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‘Harden’ the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Consider the reversionary modes of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20" dirty="0"/>
          </a:p>
          <a:p>
            <a:r>
              <a:rPr lang="en-GB" sz="1620" dirty="0"/>
              <a:t>Debris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Behave responsibly – we will all lose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Meet the need to de-orbit at the end of the 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Fund the clean up</a:t>
            </a:r>
          </a:p>
          <a:p>
            <a:endParaRPr lang="en-GB" sz="1620" dirty="0"/>
          </a:p>
          <a:p>
            <a:r>
              <a:rPr lang="en-GB" sz="1620" dirty="0"/>
              <a:t>Policy / Treaties /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40" dirty="0"/>
              <a:t>Define responsibility for achieving and verifying cyber survivability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40" dirty="0"/>
              <a:t>Define responsibility for threat mitigation /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40" dirty="0"/>
              <a:t>Keep going!</a:t>
            </a:r>
          </a:p>
          <a:p>
            <a:endParaRPr lang="en-GB" sz="1440" dirty="0"/>
          </a:p>
        </p:txBody>
      </p:sp>
    </p:spTree>
    <p:extLst>
      <p:ext uri="{BB962C8B-B14F-4D97-AF65-F5344CB8AC3E}">
        <p14:creationId xmlns:p14="http://schemas.microsoft.com/office/powerpoint/2010/main" val="4068893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Mark Roberts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+44 7834 507646 </a:t>
            </a:r>
            <a:endParaRPr lang="en-GB" sz="1400" dirty="0">
              <a:hlinkClick r:id="rId2"/>
            </a:endParaRPr>
          </a:p>
          <a:p>
            <a:r>
              <a:rPr lang="en-GB" sz="1400" dirty="0">
                <a:solidFill>
                  <a:schemeClr val="bg1">
                    <a:lumMod val="20000"/>
                    <a:lumOff val="80000"/>
                  </a:schemeClr>
                </a:solidFill>
                <a:hlinkClick r:id="rId2"/>
              </a:rPr>
              <a:t>Mark.roberts2@atkinsglobal.com</a:t>
            </a:r>
            <a:endParaRPr lang="en-GB" sz="1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1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at Ground Station.jpg">
            <a:extLst>
              <a:ext uri="{FF2B5EF4-FFF2-40B4-BE49-F238E27FC236}">
                <a16:creationId xmlns:a16="http://schemas.microsoft.com/office/drawing/2014/main" xmlns="" id="{6D6898C7-7B27-4FFE-92C8-E3C78766ED7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447" y="3568948"/>
            <a:ext cx="1512149" cy="123444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083FFDC-D4B1-4F51-B8D8-74616E7AC27C}"/>
              </a:ext>
            </a:extLst>
          </p:cNvPr>
          <p:cNvSpPr txBox="1">
            <a:spLocks/>
          </p:cNvSpPr>
          <p:nvPr/>
        </p:nvSpPr>
        <p:spPr>
          <a:xfrm>
            <a:off x="760574" y="443472"/>
            <a:ext cx="7112841" cy="54410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20" dirty="0"/>
              <a:t>What Are We Talking About?</a:t>
            </a:r>
            <a:endParaRPr lang="en-GB" sz="2520" spc="-45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6E938FF8-4909-453B-B315-673987670DC4}"/>
              </a:ext>
            </a:extLst>
          </p:cNvPr>
          <p:cNvSpPr txBox="1">
            <a:spLocks/>
          </p:cNvSpPr>
          <p:nvPr/>
        </p:nvSpPr>
        <p:spPr>
          <a:xfrm>
            <a:off x="4138587" y="3197951"/>
            <a:ext cx="4902329" cy="20318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Threats</a:t>
            </a:r>
          </a:p>
          <a:p>
            <a:pPr lvl="1" indent="-411480">
              <a:buFont typeface="Arial" pitchFamily="34" charset="0"/>
              <a:buChar char="•"/>
            </a:pPr>
            <a:r>
              <a:rPr lang="en-GB" sz="1600" dirty="0"/>
              <a:t>Physical </a:t>
            </a:r>
          </a:p>
          <a:p>
            <a:pPr lvl="1" indent="-411480">
              <a:buFont typeface="Arial" pitchFamily="34" charset="0"/>
              <a:buChar char="•"/>
            </a:pPr>
            <a:r>
              <a:rPr lang="en-GB" sz="1600" dirty="0"/>
              <a:t>Cyber</a:t>
            </a:r>
          </a:p>
          <a:p>
            <a:pPr lvl="1" indent="-411480">
              <a:buFont typeface="Arial" pitchFamily="34" charset="0"/>
              <a:buChar char="•"/>
            </a:pPr>
            <a:r>
              <a:rPr lang="en-GB" sz="1600" dirty="0"/>
              <a:t>Debris</a:t>
            </a:r>
          </a:p>
          <a:p>
            <a:pPr lvl="1" indent="-411480">
              <a:buFontTx/>
              <a:buChar char="-"/>
            </a:pPr>
            <a:endParaRPr lang="en-GB" sz="144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B0F0DC27-2759-4128-8417-0D7FC7B962C6}"/>
              </a:ext>
            </a:extLst>
          </p:cNvPr>
          <p:cNvSpPr txBox="1">
            <a:spLocks/>
          </p:cNvSpPr>
          <p:nvPr/>
        </p:nvSpPr>
        <p:spPr>
          <a:xfrm>
            <a:off x="751204" y="655767"/>
            <a:ext cx="4459295" cy="21320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 indent="-411480">
              <a:buFontTx/>
              <a:buChar char="-"/>
            </a:pPr>
            <a:endParaRPr lang="en-GB" sz="1440" dirty="0"/>
          </a:p>
          <a:p>
            <a:pPr lvl="1" indent="-411480">
              <a:lnSpc>
                <a:spcPct val="130000"/>
              </a:lnSpc>
            </a:pPr>
            <a:r>
              <a:rPr lang="en-GB" dirty="0"/>
              <a:t>Space Assets</a:t>
            </a:r>
          </a:p>
          <a:p>
            <a:pPr lvl="1" indent="-411480">
              <a:lnSpc>
                <a:spcPct val="130000"/>
              </a:lnSpc>
            </a:pPr>
            <a:r>
              <a:rPr lang="en-GB" sz="1440" dirty="0"/>
              <a:t>In terms of the threat Space has 5 components:</a:t>
            </a:r>
          </a:p>
          <a:p>
            <a:pPr lvl="1" indent="-411480">
              <a:buFont typeface="Arial" pitchFamily="34" charset="0"/>
              <a:buChar char="•"/>
            </a:pPr>
            <a:r>
              <a:rPr lang="en-GB" sz="1600" dirty="0"/>
              <a:t>Orbiting assets</a:t>
            </a:r>
          </a:p>
          <a:p>
            <a:pPr lvl="1" indent="-411480">
              <a:buFont typeface="Arial" pitchFamily="34" charset="0"/>
              <a:buChar char="•"/>
            </a:pPr>
            <a:r>
              <a:rPr lang="en-GB" sz="1600" dirty="0"/>
              <a:t>Ground stations</a:t>
            </a:r>
          </a:p>
          <a:p>
            <a:pPr lvl="1" indent="-411480">
              <a:buFont typeface="Arial" pitchFamily="34" charset="0"/>
              <a:buChar char="•"/>
            </a:pPr>
            <a:r>
              <a:rPr lang="en-GB" sz="1600" dirty="0"/>
              <a:t>Command and Control</a:t>
            </a:r>
          </a:p>
          <a:p>
            <a:pPr lvl="1" indent="-411480">
              <a:buFont typeface="Arial" pitchFamily="34" charset="0"/>
              <a:buChar char="•"/>
            </a:pPr>
            <a:r>
              <a:rPr lang="en-GB" sz="1600" dirty="0"/>
              <a:t>Users</a:t>
            </a:r>
          </a:p>
          <a:p>
            <a:pPr lvl="1" indent="-411480">
              <a:buFont typeface="Arial" pitchFamily="34" charset="0"/>
              <a:buChar char="•"/>
            </a:pPr>
            <a:r>
              <a:rPr lang="en-GB" sz="1600" dirty="0"/>
              <a:t>Information</a:t>
            </a:r>
            <a:endParaRPr lang="en-GB" sz="1440" dirty="0"/>
          </a:p>
        </p:txBody>
      </p:sp>
      <p:pic>
        <p:nvPicPr>
          <p:cNvPr id="14" name="Picture 13" descr="C:\Users\robe6413\AppData\Local\Microsoft\Windows\Temporary Internet Files\Content.Outlook\OYJDIGXI\iStock_000020311748SMALL.jpg">
            <a:extLst>
              <a:ext uri="{FF2B5EF4-FFF2-40B4-BE49-F238E27FC236}">
                <a16:creationId xmlns:a16="http://schemas.microsoft.com/office/drawing/2014/main" xmlns="" id="{5D7E805A-8245-461D-94BD-4BEABD86A3D9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3234" y="1619042"/>
            <a:ext cx="1512168" cy="11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spaceinimages.esa.int/var/esa/storage/images/esa_multimedia/images/2013/02/satellite_control/11253761-2-eng-GB/Satellite_control_node_full_image.jpg">
            <a:extLst>
              <a:ext uri="{FF2B5EF4-FFF2-40B4-BE49-F238E27FC236}">
                <a16:creationId xmlns:a16="http://schemas.microsoft.com/office/drawing/2014/main" xmlns="" id="{DED4DBE4-F360-4F0A-87A5-5B4D1CF1F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203598"/>
            <a:ext cx="1649695" cy="1116514"/>
          </a:xfrm>
          <a:prstGeom prst="rect">
            <a:avLst/>
          </a:prstGeom>
          <a:noFill/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CC0E2154-12B5-4BB1-973F-D54E5588DB15}"/>
              </a:ext>
            </a:extLst>
          </p:cNvPr>
          <p:cNvSpPr txBox="1">
            <a:spLocks/>
          </p:cNvSpPr>
          <p:nvPr/>
        </p:nvSpPr>
        <p:spPr>
          <a:xfrm rot="16200000">
            <a:off x="7066292" y="1761850"/>
            <a:ext cx="947372" cy="188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 indent="-411480">
              <a:lnSpc>
                <a:spcPct val="130000"/>
              </a:lnSpc>
            </a:pPr>
            <a:r>
              <a:rPr lang="en-GB" sz="720" dirty="0"/>
              <a:t>Photo: ESA/ J. Mai</a:t>
            </a:r>
            <a:endParaRPr lang="en-GB" sz="720" i="1" dirty="0">
              <a:solidFill>
                <a:schemeClr val="tx2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0A6B7F62-165E-4B1E-9079-E6E49759CF93}"/>
              </a:ext>
            </a:extLst>
          </p:cNvPr>
          <p:cNvSpPr txBox="1">
            <a:spLocks/>
          </p:cNvSpPr>
          <p:nvPr/>
        </p:nvSpPr>
        <p:spPr>
          <a:xfrm rot="16200000">
            <a:off x="2945281" y="4208398"/>
            <a:ext cx="1146923" cy="1882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 indent="-411480">
              <a:lnSpc>
                <a:spcPct val="130000"/>
              </a:lnSpc>
            </a:pPr>
            <a:r>
              <a:rPr lang="en-GB" sz="720" dirty="0"/>
              <a:t>Photo: ESA - D. </a:t>
            </a:r>
            <a:r>
              <a:rPr lang="en-GB" sz="720" dirty="0" err="1"/>
              <a:t>Galardini</a:t>
            </a:r>
            <a:endParaRPr lang="en-GB" sz="720" dirty="0"/>
          </a:p>
          <a:p>
            <a:pPr lvl="1" indent="-411480">
              <a:lnSpc>
                <a:spcPct val="130000"/>
              </a:lnSpc>
            </a:pPr>
            <a:endParaRPr lang="en-GB" sz="720" i="1" dirty="0">
              <a:solidFill>
                <a:schemeClr val="tx2"/>
              </a:solidFill>
            </a:endParaRPr>
          </a:p>
        </p:txBody>
      </p:sp>
      <p:pic>
        <p:nvPicPr>
          <p:cNvPr id="18" name="Picture 17" descr="Satellite1.jpg">
            <a:extLst>
              <a:ext uri="{FF2B5EF4-FFF2-40B4-BE49-F238E27FC236}">
                <a16:creationId xmlns:a16="http://schemas.microsoft.com/office/drawing/2014/main" xmlns="" id="{DAA19EF6-406A-460D-BAA7-8C4799997DC9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612" y="2897482"/>
            <a:ext cx="1303753" cy="1032986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DAEC3A2C-1DCB-4D9A-B298-1F9F4D5A6023}"/>
              </a:ext>
            </a:extLst>
          </p:cNvPr>
          <p:cNvSpPr txBox="1">
            <a:spLocks/>
          </p:cNvSpPr>
          <p:nvPr/>
        </p:nvSpPr>
        <p:spPr>
          <a:xfrm rot="16200000">
            <a:off x="804250" y="3514106"/>
            <a:ext cx="644433" cy="188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 indent="-411480">
              <a:lnSpc>
                <a:spcPct val="130000"/>
              </a:lnSpc>
            </a:pPr>
            <a:r>
              <a:rPr lang="en-GB" sz="720" dirty="0"/>
              <a:t>Image: NASA</a:t>
            </a:r>
            <a:endParaRPr lang="en-GB" sz="720" i="1" dirty="0">
              <a:solidFill>
                <a:schemeClr val="tx2"/>
              </a:solidFill>
            </a:endParaRPr>
          </a:p>
        </p:txBody>
      </p:sp>
      <p:pic>
        <p:nvPicPr>
          <p:cNvPr id="20" name="Picture 6" descr="http://spaceinimages.esa.int/var/esa/storage/images/esa_multimedia/images/2011/10/galileo_in-orbit_validation_satellite/9511453-4-eng-GB/Galileo_In-Orbit_Validation_satellite_node_full_image.jpg">
            <a:extLst>
              <a:ext uri="{FF2B5EF4-FFF2-40B4-BE49-F238E27FC236}">
                <a16:creationId xmlns:a16="http://schemas.microsoft.com/office/drawing/2014/main" xmlns="" id="{511ED9AF-F044-4FB1-ADBF-F71D9AADC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2045" y="2811355"/>
            <a:ext cx="1251582" cy="939188"/>
          </a:xfrm>
          <a:prstGeom prst="rect">
            <a:avLst/>
          </a:prstGeom>
          <a:noFill/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0C295989-8401-46ED-81BD-5C5DCD526E1E}"/>
              </a:ext>
            </a:extLst>
          </p:cNvPr>
          <p:cNvSpPr txBox="1">
            <a:spLocks/>
          </p:cNvSpPr>
          <p:nvPr/>
        </p:nvSpPr>
        <p:spPr>
          <a:xfrm rot="16200000">
            <a:off x="3435557" y="3334180"/>
            <a:ext cx="644433" cy="188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 indent="-411480">
              <a:lnSpc>
                <a:spcPct val="130000"/>
              </a:lnSpc>
            </a:pPr>
            <a:r>
              <a:rPr lang="en-GB" sz="720" dirty="0"/>
              <a:t>Photo: ESA</a:t>
            </a:r>
            <a:endParaRPr lang="en-GB" sz="720" i="1" dirty="0">
              <a:solidFill>
                <a:schemeClr val="tx2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A4A4F47-FFD0-415D-AF43-8827B586D3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3405116"/>
            <a:ext cx="1669728" cy="1111128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0F2D488B-7717-4642-B642-2ABEF89B9B59}"/>
              </a:ext>
            </a:extLst>
          </p:cNvPr>
          <p:cNvSpPr txBox="1">
            <a:spLocks/>
          </p:cNvSpPr>
          <p:nvPr/>
        </p:nvSpPr>
        <p:spPr>
          <a:xfrm rot="16200000">
            <a:off x="7158332" y="3971715"/>
            <a:ext cx="947372" cy="188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 indent="-411480">
              <a:lnSpc>
                <a:spcPct val="130000"/>
              </a:lnSpc>
            </a:pPr>
            <a:r>
              <a:rPr lang="en-GB" sz="720" dirty="0"/>
              <a:t>Photo: How is Works</a:t>
            </a:r>
            <a:endParaRPr lang="en-GB" sz="720" i="1" dirty="0">
              <a:solidFill>
                <a:schemeClr val="tx2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8B6DB38-EABD-44C5-BC17-54B0B6806CF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085" y="2353949"/>
            <a:ext cx="1258195" cy="745438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A2D60D7F-4A82-4B8B-B4F7-C6FDABB50D62}"/>
              </a:ext>
            </a:extLst>
          </p:cNvPr>
          <p:cNvSpPr txBox="1">
            <a:spLocks/>
          </p:cNvSpPr>
          <p:nvPr/>
        </p:nvSpPr>
        <p:spPr>
          <a:xfrm>
            <a:off x="5805402" y="3055111"/>
            <a:ext cx="947372" cy="188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 indent="-411480">
              <a:lnSpc>
                <a:spcPct val="130000"/>
              </a:lnSpc>
            </a:pPr>
            <a:r>
              <a:rPr lang="en-GB" sz="720" dirty="0"/>
              <a:t>Photo: </a:t>
            </a:r>
            <a:r>
              <a:rPr lang="en-GB" sz="720" dirty="0" err="1"/>
              <a:t>Phonesworld</a:t>
            </a:r>
            <a:endParaRPr lang="en-GB" sz="720" i="1" dirty="0">
              <a:solidFill>
                <a:schemeClr val="tx2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B04C0B0-5607-4533-BBDB-0B8B498464B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2363519"/>
            <a:ext cx="1624950" cy="1005438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08060BB3-0E6A-4907-94B3-DDED6C3A47F2}"/>
              </a:ext>
            </a:extLst>
          </p:cNvPr>
          <p:cNvSpPr txBox="1">
            <a:spLocks/>
          </p:cNvSpPr>
          <p:nvPr/>
        </p:nvSpPr>
        <p:spPr>
          <a:xfrm>
            <a:off x="7824139" y="3402794"/>
            <a:ext cx="947372" cy="188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 indent="-411480">
              <a:lnSpc>
                <a:spcPct val="130000"/>
              </a:lnSpc>
            </a:pPr>
            <a:r>
              <a:rPr lang="en-GB" sz="720" dirty="0"/>
              <a:t>Photo: </a:t>
            </a:r>
            <a:r>
              <a:rPr lang="en-GB" sz="720" dirty="0" err="1"/>
              <a:t>Flightglobal</a:t>
            </a:r>
            <a:endParaRPr lang="en-GB" sz="72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1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DE3B34A4-D34D-4D59-BE55-ED7746AFB09B}"/>
              </a:ext>
            </a:extLst>
          </p:cNvPr>
          <p:cNvSpPr txBox="1">
            <a:spLocks/>
          </p:cNvSpPr>
          <p:nvPr/>
        </p:nvSpPr>
        <p:spPr>
          <a:xfrm>
            <a:off x="760574" y="443472"/>
            <a:ext cx="7112841" cy="54410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20" dirty="0"/>
              <a:t>Definitions?</a:t>
            </a:r>
            <a:endParaRPr lang="en-GB" sz="2520" spc="-45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9D65398E-1754-47C4-869F-B78E1DDB0309}"/>
              </a:ext>
            </a:extLst>
          </p:cNvPr>
          <p:cNvSpPr txBox="1">
            <a:spLocks/>
          </p:cNvSpPr>
          <p:nvPr/>
        </p:nvSpPr>
        <p:spPr>
          <a:xfrm>
            <a:off x="760574" y="954831"/>
            <a:ext cx="4902329" cy="20318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Cyber</a:t>
            </a:r>
          </a:p>
          <a:p>
            <a:pPr marL="45720" lvl="1"/>
            <a:r>
              <a:rPr lang="en-GB" sz="1400" dirty="0"/>
              <a:t>Any identified effort directed toward access to, exfiltration of, manipulation of, or impairment to the integrity, confidentiality, security or availability of data, an application, or a federal system, without lawful authority. </a:t>
            </a:r>
          </a:p>
          <a:p>
            <a:pPr marL="45720" lvl="1"/>
            <a:endParaRPr lang="en-GB" sz="1400" dirty="0"/>
          </a:p>
          <a:p>
            <a:pPr marL="45720" lvl="1"/>
            <a:r>
              <a:rPr lang="en-GB" sz="1400" dirty="0"/>
              <a:t>		(Cybercrime – DHS Mar 2010)</a:t>
            </a:r>
          </a:p>
          <a:p>
            <a:pPr marL="45720" lvl="1"/>
            <a:endParaRPr lang="en-GB" sz="1200" dirty="0"/>
          </a:p>
          <a:p>
            <a:pPr marL="45720" lvl="1"/>
            <a:endParaRPr lang="en-GB" sz="1200" dirty="0"/>
          </a:p>
          <a:p>
            <a:pPr>
              <a:lnSpc>
                <a:spcPct val="150000"/>
              </a:lnSpc>
            </a:pPr>
            <a:r>
              <a:rPr lang="en-GB" dirty="0"/>
              <a:t>Space Debris</a:t>
            </a:r>
          </a:p>
          <a:p>
            <a:pPr indent="-411480"/>
            <a:r>
              <a:rPr lang="en-GB" sz="1400" dirty="0"/>
              <a:t>All the inactive, manmade objects, including fragments, that are orbiting Earth or re-entering the atmosphere </a:t>
            </a:r>
            <a:br>
              <a:rPr lang="en-GB" sz="1400" dirty="0"/>
            </a:br>
            <a:endParaRPr lang="en-GB" sz="1400" dirty="0"/>
          </a:p>
          <a:p>
            <a:pPr indent="-411480"/>
            <a:r>
              <a:rPr lang="en-GB" sz="1440" dirty="0"/>
              <a:t>		</a:t>
            </a:r>
            <a:r>
              <a:rPr lang="en-GB" sz="1400" dirty="0"/>
              <a:t>(ESA Space Debris Brochure 2017)</a:t>
            </a:r>
          </a:p>
          <a:p>
            <a:pPr indent="-411480"/>
            <a:endParaRPr lang="en-GB" sz="1400" dirty="0"/>
          </a:p>
        </p:txBody>
      </p:sp>
      <p:pic>
        <p:nvPicPr>
          <p:cNvPr id="12" name="Picture 11" descr="C:\Users\robe6413\AppData\Local\Microsoft\Windows\Temporary Internet Files\Content.Outlook\OYJDIGXI\iStock_000020311748SMALL.jpg">
            <a:extLst>
              <a:ext uri="{FF2B5EF4-FFF2-40B4-BE49-F238E27FC236}">
                <a16:creationId xmlns:a16="http://schemas.microsoft.com/office/drawing/2014/main" xmlns="" id="{1E738463-6DBE-41BB-BE0A-04DA44B2524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8863" y="957634"/>
            <a:ext cx="2258948" cy="171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spaceinimages.esa.int/var/esa/storage/images/esa_multimedia/images/2008/03/debris_objects_-_mostly_debris_-_in_low_earth_orbit_leo_-_view_over_the_equator/9836792-3-eng-GB/Debris_objects_-_mostly_debris_-_in_low_Earth_orbit_LEO_-_view_over_the_equator_node_full_image.jpg">
            <a:extLst>
              <a:ext uri="{FF2B5EF4-FFF2-40B4-BE49-F238E27FC236}">
                <a16:creationId xmlns:a16="http://schemas.microsoft.com/office/drawing/2014/main" xmlns="" id="{AAD9FAFD-43DA-4260-A08B-9DAFD9155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8863" y="2884650"/>
            <a:ext cx="2258948" cy="1734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196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A27DBD2-D778-41BF-B885-51EE916C7AE1}"/>
              </a:ext>
            </a:extLst>
          </p:cNvPr>
          <p:cNvSpPr txBox="1">
            <a:spLocks/>
          </p:cNvSpPr>
          <p:nvPr/>
        </p:nvSpPr>
        <p:spPr>
          <a:xfrm>
            <a:off x="760574" y="371464"/>
            <a:ext cx="7112841" cy="54410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20" dirty="0"/>
              <a:t>Cyber - ‘A Day Without Space?’</a:t>
            </a:r>
            <a:endParaRPr lang="en-GB" sz="2520" spc="-45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38BB670-496A-435F-A20B-3576918847C4}"/>
              </a:ext>
            </a:extLst>
          </p:cNvPr>
          <p:cNvSpPr txBox="1">
            <a:spLocks/>
          </p:cNvSpPr>
          <p:nvPr/>
        </p:nvSpPr>
        <p:spPr>
          <a:xfrm>
            <a:off x="827584" y="793219"/>
            <a:ext cx="7186878" cy="40107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GB" dirty="0"/>
              <a:t>Degradation, Disruption or Denial of:</a:t>
            </a:r>
          </a:p>
          <a:p>
            <a:endParaRPr lang="en-GB" sz="1440" dirty="0"/>
          </a:p>
          <a:p>
            <a:pPr lvl="1" indent="-411480">
              <a:buFont typeface="Arial" pitchFamily="34" charset="0"/>
              <a:buChar char="•"/>
            </a:pPr>
            <a:r>
              <a:rPr lang="en-GB" sz="1440" dirty="0"/>
              <a:t>Transportation, Banking, Power, Telecommunications (</a:t>
            </a:r>
            <a:r>
              <a:rPr lang="en-GB" sz="1440" dirty="0" err="1"/>
              <a:t>incl</a:t>
            </a:r>
            <a:r>
              <a:rPr lang="en-GB" sz="1440" dirty="0"/>
              <a:t> Mobiles and the Net), News Services, Air, Sea and Land Navigation, Distress Detection, Blue Light Services...........</a:t>
            </a:r>
          </a:p>
          <a:p>
            <a:pPr lvl="1" indent="-41148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40" dirty="0"/>
              <a:t>GPS/Timing</a:t>
            </a:r>
          </a:p>
          <a:p>
            <a:pPr lvl="1" indent="-411480">
              <a:buFont typeface="Arial" pitchFamily="34" charset="0"/>
              <a:buChar char="•"/>
            </a:pPr>
            <a:r>
              <a:rPr lang="en-GB" sz="1440" dirty="0"/>
              <a:t>Business concerns: reputation, liabilities, the business of doing business </a:t>
            </a:r>
          </a:p>
          <a:p>
            <a:pPr lvl="1" indent="-411480">
              <a:buFont typeface="Arial" pitchFamily="34" charset="0"/>
              <a:buChar char="•"/>
            </a:pPr>
            <a:r>
              <a:rPr lang="en-GB" sz="1440" dirty="0"/>
              <a:t>Increasingly, our way of life! </a:t>
            </a:r>
            <a:br>
              <a:rPr lang="en-GB" sz="1440" dirty="0"/>
            </a:br>
            <a:endParaRPr lang="en-GB" sz="1440" dirty="0"/>
          </a:p>
          <a:p>
            <a:pPr lvl="1" indent="-411480"/>
            <a:r>
              <a:rPr lang="en-GB" dirty="0"/>
              <a:t>But what about Space </a:t>
            </a:r>
            <a:r>
              <a:rPr lang="en-GB" i="1" dirty="0"/>
              <a:t>Destruction</a:t>
            </a:r>
            <a:r>
              <a:rPr lang="en-GB" dirty="0"/>
              <a:t>?</a:t>
            </a:r>
          </a:p>
          <a:p>
            <a:pPr lvl="1" indent="-411480"/>
            <a:endParaRPr lang="en-GB" dirty="0"/>
          </a:p>
          <a:p>
            <a:pPr lvl="1" indent="-411480">
              <a:buFont typeface="Arial" pitchFamily="34" charset="0"/>
              <a:buChar char="•"/>
            </a:pPr>
            <a:r>
              <a:rPr lang="en-GB" sz="1440" dirty="0"/>
              <a:t>A conjunction/collision scenario?</a:t>
            </a:r>
            <a:br>
              <a:rPr lang="en-GB" sz="1440" dirty="0"/>
            </a:br>
            <a:endParaRPr lang="en-GB" sz="1440" dirty="0"/>
          </a:p>
          <a:p>
            <a:pPr lvl="2" indent="-411480">
              <a:buFont typeface="Arial" pitchFamily="34" charset="0"/>
              <a:buChar char="•"/>
            </a:pPr>
            <a:r>
              <a:rPr lang="en-GB" sz="1440" dirty="0"/>
              <a:t>The Kessler Syndrome</a:t>
            </a:r>
            <a:br>
              <a:rPr lang="en-GB" sz="1440" dirty="0"/>
            </a:br>
            <a:endParaRPr lang="en-GB" sz="1440" dirty="0"/>
          </a:p>
          <a:p>
            <a:pPr lvl="1" indent="-411480">
              <a:buFont typeface="Arial" pitchFamily="34" charset="0"/>
              <a:buChar char="•"/>
            </a:pPr>
            <a:r>
              <a:rPr lang="en-GB" sz="1620" dirty="0"/>
              <a:t>Is this a </a:t>
            </a:r>
            <a:r>
              <a:rPr lang="en-GB" sz="1620" u="sng" dirty="0"/>
              <a:t>Cyber</a:t>
            </a:r>
            <a:r>
              <a:rPr lang="en-GB" sz="1620" dirty="0"/>
              <a:t> threat?</a:t>
            </a:r>
          </a:p>
          <a:p>
            <a:pPr lvl="1" indent="-411480">
              <a:buFont typeface="Arial" pitchFamily="34" charset="0"/>
              <a:buChar char="•"/>
            </a:pPr>
            <a:r>
              <a:rPr lang="en-GB" sz="1620" dirty="0"/>
              <a:t>Is this a </a:t>
            </a:r>
            <a:r>
              <a:rPr lang="en-GB" sz="1620" u="sng" dirty="0"/>
              <a:t>real</a:t>
            </a:r>
            <a:r>
              <a:rPr lang="en-GB" sz="1620" dirty="0"/>
              <a:t> threat?</a:t>
            </a:r>
            <a:r>
              <a:rPr lang="en-GB" sz="1440" dirty="0"/>
              <a:t/>
            </a:r>
            <a:br>
              <a:rPr lang="en-GB" sz="1440" dirty="0"/>
            </a:br>
            <a:endParaRPr lang="en-GB" sz="144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87B89A9-AC34-431B-8574-90999EF60F76}"/>
              </a:ext>
            </a:extLst>
          </p:cNvPr>
          <p:cNvSpPr txBox="1">
            <a:spLocks/>
          </p:cNvSpPr>
          <p:nvPr/>
        </p:nvSpPr>
        <p:spPr>
          <a:xfrm rot="16200000">
            <a:off x="7251981" y="4387635"/>
            <a:ext cx="644433" cy="188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 indent="-411480">
              <a:lnSpc>
                <a:spcPct val="130000"/>
              </a:lnSpc>
            </a:pPr>
            <a:r>
              <a:rPr lang="en-GB" sz="720" dirty="0"/>
              <a:t>Image: ESA</a:t>
            </a:r>
            <a:endParaRPr lang="en-GB" sz="72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8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608B28D6-5151-4773-9F78-0FFCA857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74" y="172355"/>
            <a:ext cx="7112841" cy="544102"/>
          </a:xfrm>
        </p:spPr>
        <p:txBody>
          <a:bodyPr/>
          <a:lstStyle/>
          <a:p>
            <a:r>
              <a:rPr lang="en-GB" sz="2520" dirty="0"/>
              <a:t>Open Source Space Incidents</a:t>
            </a:r>
            <a:endParaRPr lang="en-GB" sz="2520" spc="-45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6E79669-53B5-41E3-BCEA-5AA22C905C7C}"/>
              </a:ext>
            </a:extLst>
          </p:cNvPr>
          <p:cNvSpPr txBox="1">
            <a:spLocks/>
          </p:cNvSpPr>
          <p:nvPr/>
        </p:nvSpPr>
        <p:spPr>
          <a:xfrm>
            <a:off x="756342" y="706887"/>
            <a:ext cx="7632082" cy="40107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40" dirty="0"/>
              <a:t> 1998 	US-German </a:t>
            </a:r>
            <a:r>
              <a:rPr lang="en-GB" sz="1440" dirty="0" err="1"/>
              <a:t>ROSAT</a:t>
            </a:r>
            <a:r>
              <a:rPr lang="en-GB" sz="1440" dirty="0"/>
              <a:t> satellite disabled</a:t>
            </a:r>
          </a:p>
          <a:p>
            <a:pPr>
              <a:lnSpc>
                <a:spcPct val="150000"/>
              </a:lnSpc>
            </a:pPr>
            <a:r>
              <a:rPr lang="en-GB" sz="1440" dirty="0"/>
              <a:t> 2003 	Telstar 12 jammed</a:t>
            </a:r>
          </a:p>
          <a:p>
            <a:pPr>
              <a:lnSpc>
                <a:spcPct val="150000"/>
              </a:lnSpc>
            </a:pPr>
            <a:r>
              <a:rPr lang="en-GB" sz="1440" dirty="0"/>
              <a:t> 2005 	Two telecommunications satellites jammed</a:t>
            </a:r>
          </a:p>
          <a:p>
            <a:pPr>
              <a:lnSpc>
                <a:spcPct val="150000"/>
              </a:lnSpc>
            </a:pPr>
            <a:r>
              <a:rPr lang="en-GB" sz="1440" dirty="0"/>
              <a:t> 2007 	Successful </a:t>
            </a:r>
            <a:r>
              <a:rPr lang="en-GB" sz="1440" dirty="0" err="1"/>
              <a:t>ASAT</a:t>
            </a:r>
            <a:r>
              <a:rPr lang="en-GB" sz="1440" dirty="0"/>
              <a:t> test</a:t>
            </a:r>
          </a:p>
          <a:p>
            <a:pPr>
              <a:lnSpc>
                <a:spcPct val="150000"/>
              </a:lnSpc>
            </a:pPr>
            <a:r>
              <a:rPr lang="en-GB" sz="1440" dirty="0"/>
              <a:t> 2009 	Homemade equip used to ‘hijack’ UHF </a:t>
            </a:r>
            <a:r>
              <a:rPr lang="en-GB" sz="1440" dirty="0" err="1"/>
              <a:t>freqs</a:t>
            </a:r>
            <a:endParaRPr lang="en-GB" sz="1440" dirty="0"/>
          </a:p>
          <a:p>
            <a:pPr>
              <a:lnSpc>
                <a:spcPct val="150000"/>
              </a:lnSpc>
            </a:pPr>
            <a:r>
              <a:rPr lang="en-GB" sz="1440" dirty="0"/>
              <a:t> 2010 	Satellite broadcasts jammed</a:t>
            </a:r>
          </a:p>
          <a:p>
            <a:pPr>
              <a:lnSpc>
                <a:spcPct val="150000"/>
              </a:lnSpc>
            </a:pPr>
            <a:r>
              <a:rPr lang="en-GB" sz="1440" dirty="0"/>
              <a:t> c. 2011 	Terra EOS &amp; </a:t>
            </a:r>
            <a:r>
              <a:rPr lang="en-GB" sz="1440" dirty="0" err="1"/>
              <a:t>Landsat</a:t>
            </a:r>
            <a:r>
              <a:rPr lang="en-GB" sz="1440" dirty="0"/>
              <a:t> 7 experienced cyber interference</a:t>
            </a:r>
          </a:p>
          <a:p>
            <a:pPr>
              <a:lnSpc>
                <a:spcPct val="150000"/>
              </a:lnSpc>
            </a:pPr>
            <a:r>
              <a:rPr lang="en-GB" sz="1440" dirty="0"/>
              <a:t>	‘hackers “achieved all steps required” to assume control of the spacecraft’</a:t>
            </a:r>
          </a:p>
          <a:p>
            <a:pPr>
              <a:lnSpc>
                <a:spcPct val="150000"/>
              </a:lnSpc>
            </a:pPr>
            <a:r>
              <a:rPr lang="en-GB" sz="1440" dirty="0"/>
              <a:t> 2011 	</a:t>
            </a:r>
            <a:r>
              <a:rPr lang="en-GB" sz="1440" dirty="0" err="1"/>
              <a:t>IntelsatONE</a:t>
            </a:r>
            <a:r>
              <a:rPr lang="en-GB" sz="1440" dirty="0"/>
              <a:t> identified 300,000 denial-of-service attacks</a:t>
            </a:r>
          </a:p>
          <a:p>
            <a:pPr>
              <a:lnSpc>
                <a:spcPct val="150000"/>
              </a:lnSpc>
            </a:pPr>
            <a:r>
              <a:rPr lang="en-GB" sz="1440" dirty="0"/>
              <a:t> 2014	US National Oceanographic and Atmospheric Information</a:t>
            </a:r>
          </a:p>
          <a:p>
            <a:r>
              <a:rPr lang="en-GB" sz="1440" dirty="0"/>
              <a:t>	denied for 48 Hours</a:t>
            </a:r>
            <a:r>
              <a:rPr lang="en-GB" sz="1260" dirty="0"/>
              <a:t> </a:t>
            </a:r>
          </a:p>
          <a:p>
            <a:endParaRPr lang="en-GB" sz="810" dirty="0"/>
          </a:p>
          <a:p>
            <a:r>
              <a:rPr lang="en-GB" sz="810" dirty="0"/>
              <a:t>	Sources: 	Red Lines in Outer Space”, </a:t>
            </a:r>
            <a:r>
              <a:rPr lang="en-GB" sz="810" dirty="0" err="1"/>
              <a:t>Kleiman</a:t>
            </a:r>
            <a:r>
              <a:rPr lang="en-GB" sz="810" dirty="0"/>
              <a:t> &amp; McNeil, March 2012</a:t>
            </a:r>
          </a:p>
          <a:p>
            <a:r>
              <a:rPr lang="en-GB" sz="810" dirty="0"/>
              <a:t>		Report for Congress “China’s Anti-Satellite Weapon Test”, Kan, 2007					Nov 2011 Report for Congress by U.S.–China Economic and Security Review Commission</a:t>
            </a:r>
          </a:p>
          <a:p>
            <a:r>
              <a:rPr lang="en-GB" sz="810" i="1" dirty="0">
                <a:solidFill>
                  <a:schemeClr val="tx2"/>
                </a:solidFill>
              </a:rPr>
              <a:t>		</a:t>
            </a:r>
            <a:r>
              <a:rPr lang="en-GB" sz="810" dirty="0" err="1"/>
              <a:t>Bulliten</a:t>
            </a:r>
            <a:r>
              <a:rPr lang="en-GB" sz="810" dirty="0"/>
              <a:t> of Atomic </a:t>
            </a:r>
            <a:r>
              <a:rPr lang="en-GB" sz="810" dirty="0" err="1"/>
              <a:t>Scietists</a:t>
            </a:r>
            <a:r>
              <a:rPr lang="en-GB" sz="810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2191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1C18DFF1-582D-4D94-B769-20154AE9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74" y="371464"/>
            <a:ext cx="7112841" cy="544102"/>
          </a:xfrm>
        </p:spPr>
        <p:txBody>
          <a:bodyPr/>
          <a:lstStyle/>
          <a:p>
            <a:r>
              <a:rPr lang="en-GB" sz="2520" dirty="0"/>
              <a:t>Cyber Threat to Space - What’s </a:t>
            </a:r>
            <a:r>
              <a:rPr lang="en-GB" sz="2520" i="1" dirty="0"/>
              <a:t>New?</a:t>
            </a:r>
            <a:endParaRPr lang="en-GB" sz="2520" spc="-45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E3EB087-9D1C-4942-A34E-A84F2D96AFA3}"/>
              </a:ext>
            </a:extLst>
          </p:cNvPr>
          <p:cNvSpPr txBox="1">
            <a:spLocks/>
          </p:cNvSpPr>
          <p:nvPr/>
        </p:nvSpPr>
        <p:spPr>
          <a:xfrm>
            <a:off x="755576" y="771550"/>
            <a:ext cx="7186878" cy="40107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40" dirty="0"/>
              <a:t>      </a:t>
            </a:r>
            <a:r>
              <a:rPr lang="en-GB" sz="1620" dirty="0"/>
              <a:t>Space and Cyber are two sides of the same evolutionary ‘coin’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20" dirty="0"/>
              <a:t>      The weapons are knowledge and skills, not tech or systems?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20" dirty="0"/>
              <a:t>      Strategic Balance:</a:t>
            </a:r>
          </a:p>
          <a:p>
            <a:pPr>
              <a:lnSpc>
                <a:spcPct val="150000"/>
              </a:lnSpc>
            </a:pPr>
            <a:r>
              <a:rPr lang="en-GB" sz="1620" dirty="0"/>
              <a:t>        -	</a:t>
            </a:r>
            <a:r>
              <a:rPr lang="en-GB" sz="1440" dirty="0"/>
              <a:t>Red lines?</a:t>
            </a:r>
            <a:endParaRPr lang="en-GB" sz="162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20" dirty="0"/>
              <a:t>      Legal - Day 0, Day 1, Day ½?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20" dirty="0"/>
              <a:t>      Speed: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40" dirty="0"/>
              <a:t>      Decisions in nanoseconds?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40" dirty="0"/>
              <a:t>      Pre-</a:t>
            </a:r>
            <a:r>
              <a:rPr lang="en-GB" sz="1440" dirty="0" err="1"/>
              <a:t>auth</a:t>
            </a:r>
            <a:r>
              <a:rPr lang="en-GB" sz="1440" dirty="0"/>
              <a:t>?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40" dirty="0"/>
              <a:t>      Automation of war?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20" dirty="0"/>
              <a:t>       Asymmetric!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20" dirty="0"/>
              <a:t>       Critical importance of a joint approach</a:t>
            </a:r>
            <a:endParaRPr lang="en-GB" sz="1260" i="1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43589E-0C9E-482B-B956-551D682F85EC}"/>
              </a:ext>
            </a:extLst>
          </p:cNvPr>
          <p:cNvSpPr/>
          <p:nvPr/>
        </p:nvSpPr>
        <p:spPr>
          <a:xfrm rot="16200000">
            <a:off x="7590121" y="4282447"/>
            <a:ext cx="1143262" cy="203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" dirty="0"/>
              <a:t>Image: ESA - </a:t>
            </a:r>
            <a:r>
              <a:rPr lang="en-GB" sz="720" dirty="0" err="1"/>
              <a:t>D.Ducros</a:t>
            </a:r>
            <a:endParaRPr lang="en-GB" sz="720" dirty="0"/>
          </a:p>
        </p:txBody>
      </p:sp>
      <p:pic>
        <p:nvPicPr>
          <p:cNvPr id="8" name="Picture 7" descr="ISS -ESA.jpg">
            <a:extLst>
              <a:ext uri="{FF2B5EF4-FFF2-40B4-BE49-F238E27FC236}">
                <a16:creationId xmlns:a16="http://schemas.microsoft.com/office/drawing/2014/main" xmlns="" id="{EE978786-7D04-43BE-A4FB-098CD40EA9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445" y="3297698"/>
            <a:ext cx="1636358" cy="1573521"/>
          </a:xfrm>
          <a:prstGeom prst="rect">
            <a:avLst/>
          </a:prstGeom>
        </p:spPr>
      </p:pic>
      <p:pic>
        <p:nvPicPr>
          <p:cNvPr id="10" name="Picture 1" descr="C:\Users\robe6413\AppData\Local\Microsoft\Windows\Temporary Internet Files\Content.Outlook\OYJDIGXI\iStock_000015926728Small.jpg">
            <a:extLst>
              <a:ext uri="{FF2B5EF4-FFF2-40B4-BE49-F238E27FC236}">
                <a16:creationId xmlns:a16="http://schemas.microsoft.com/office/drawing/2014/main" xmlns="" id="{ABC7909A-998D-4C02-8BCC-DA9C1F579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662" y="1913861"/>
            <a:ext cx="1974466" cy="1480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082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561" y="368374"/>
            <a:ext cx="7358831" cy="619200"/>
          </a:xfrm>
        </p:spPr>
        <p:txBody>
          <a:bodyPr>
            <a:normAutofit/>
          </a:bodyPr>
          <a:lstStyle/>
          <a:p>
            <a:r>
              <a:rPr lang="en-GB" sz="2520" dirty="0"/>
              <a:t>Securing the Future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745598" y="987574"/>
            <a:ext cx="7430837" cy="3590560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Upstream - Building a Cyber Resilient Spaceport? </a:t>
            </a:r>
          </a:p>
          <a:p>
            <a:pPr lvl="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Identify – Assess – Review – Adopt – Evolve </a:t>
            </a:r>
          </a:p>
          <a:p>
            <a:pPr lvl="3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1400" dirty="0"/>
          </a:p>
          <a:p>
            <a:r>
              <a:rPr lang="en-GB" sz="1800" dirty="0"/>
              <a:t>Downstream - Securing Our Way Life</a:t>
            </a:r>
          </a:p>
          <a:p>
            <a:pPr lvl="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Same as Upstream, but….</a:t>
            </a:r>
          </a:p>
          <a:p>
            <a:pPr lvl="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Look out a long way and learn from the past </a:t>
            </a:r>
          </a:p>
          <a:p>
            <a:pPr lvl="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Secure the system of systems</a:t>
            </a:r>
          </a:p>
          <a:p>
            <a:pPr lvl="3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1500" dirty="0"/>
          </a:p>
          <a:p>
            <a:r>
              <a:rPr lang="en-GB" sz="1800" dirty="0"/>
              <a:t>Cyber Resilience:</a:t>
            </a:r>
          </a:p>
          <a:p>
            <a:pPr lvl="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Disclosure</a:t>
            </a:r>
          </a:p>
          <a:p>
            <a:pPr lvl="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Risk Assessment</a:t>
            </a:r>
          </a:p>
          <a:p>
            <a:pPr lvl="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Cultural Challenges</a:t>
            </a:r>
          </a:p>
          <a:p>
            <a:pPr lvl="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Technical Challenges</a:t>
            </a:r>
            <a:br>
              <a:rPr lang="en-GB" sz="1500" dirty="0"/>
            </a:br>
            <a:endParaRPr lang="en-GB" sz="1500" dirty="0"/>
          </a:p>
          <a:p>
            <a:pPr lvl="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FF0000"/>
                </a:solidFill>
              </a:rPr>
              <a:t>Legacy Systems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895" y="2101507"/>
            <a:ext cx="1368152" cy="8892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96" y="955240"/>
            <a:ext cx="2370320" cy="815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8455">
            <a:off x="3870319" y="3399505"/>
            <a:ext cx="1154806" cy="8566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011" y="3436706"/>
            <a:ext cx="562642" cy="56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A27DBD2-D778-41BF-B885-51EE916C7AE1}"/>
              </a:ext>
            </a:extLst>
          </p:cNvPr>
          <p:cNvSpPr txBox="1">
            <a:spLocks/>
          </p:cNvSpPr>
          <p:nvPr/>
        </p:nvSpPr>
        <p:spPr>
          <a:xfrm>
            <a:off x="760574" y="371464"/>
            <a:ext cx="7112841" cy="54410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20" dirty="0"/>
              <a:t>Debris!</a:t>
            </a:r>
            <a:endParaRPr lang="en-GB" sz="2520" spc="-45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87B89A9-AC34-431B-8574-90999EF60F76}"/>
              </a:ext>
            </a:extLst>
          </p:cNvPr>
          <p:cNvSpPr txBox="1">
            <a:spLocks/>
          </p:cNvSpPr>
          <p:nvPr/>
        </p:nvSpPr>
        <p:spPr>
          <a:xfrm>
            <a:off x="250495" y="4893043"/>
            <a:ext cx="1020158" cy="2106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 indent="-411480">
              <a:lnSpc>
                <a:spcPct val="130000"/>
              </a:lnSpc>
            </a:pPr>
            <a:r>
              <a:rPr lang="en-GB" sz="720" dirty="0"/>
              <a:t>Source: ESA Jan 2017</a:t>
            </a:r>
            <a:endParaRPr lang="en-GB" sz="720" i="1" dirty="0">
              <a:solidFill>
                <a:schemeClr val="tx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0A0D886-302B-4959-974A-B590AE97559C}"/>
              </a:ext>
            </a:extLst>
          </p:cNvPr>
          <p:cNvSpPr/>
          <p:nvPr/>
        </p:nvSpPr>
        <p:spPr>
          <a:xfrm>
            <a:off x="467544" y="551745"/>
            <a:ext cx="820891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/>
              <a:t>Number of rocket launches since the start of the space age in 1957:</a:t>
            </a:r>
            <a:br>
              <a:rPr lang="en-GB" sz="1100" dirty="0"/>
            </a:br>
            <a:r>
              <a:rPr lang="en-GB" sz="1100" b="1" dirty="0"/>
              <a:t>About 5250</a:t>
            </a: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/>
              <a:t>Number of satellites these rocket launches have placed into Earth orbit:</a:t>
            </a:r>
            <a:br>
              <a:rPr lang="en-GB" sz="1100" dirty="0"/>
            </a:br>
            <a:r>
              <a:rPr lang="en-GB" sz="1100" b="1" dirty="0"/>
              <a:t>About 7500</a:t>
            </a: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/>
              <a:t>Number of these still in space:</a:t>
            </a:r>
            <a:br>
              <a:rPr lang="en-GB" sz="1100" dirty="0"/>
            </a:br>
            <a:r>
              <a:rPr lang="en-GB" sz="1100" b="1" dirty="0"/>
              <a:t>About 4300</a:t>
            </a: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/>
              <a:t>Number of these still functioning:</a:t>
            </a:r>
            <a:br>
              <a:rPr lang="en-GB" sz="1100" dirty="0"/>
            </a:br>
            <a:r>
              <a:rPr lang="en-GB" sz="1100" b="1" dirty="0"/>
              <a:t>About 1200</a:t>
            </a: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/>
              <a:t>Number of debris objects regularly tracked by the US Space Surveillance Network and maintained in their catalogue:</a:t>
            </a:r>
            <a:br>
              <a:rPr lang="en-GB" sz="1100" dirty="0"/>
            </a:br>
            <a:r>
              <a:rPr lang="en-GB" sz="1100" b="1" dirty="0"/>
              <a:t>About 23 000</a:t>
            </a: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/>
              <a:t>Estimated number of break-ups, explosions and collision events resulting in fragmentation:</a:t>
            </a:r>
            <a:br>
              <a:rPr lang="en-GB" sz="1100" dirty="0"/>
            </a:br>
            <a:r>
              <a:rPr lang="en-GB" sz="1100" b="1" dirty="0"/>
              <a:t>More than 290</a:t>
            </a: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/>
              <a:t>Total mass of all space objects in Earth orbit:</a:t>
            </a:r>
            <a:br>
              <a:rPr lang="en-GB" sz="1100" dirty="0"/>
            </a:br>
            <a:r>
              <a:rPr lang="en-GB" sz="1100" b="1" dirty="0"/>
              <a:t>About 7500 tonnes</a:t>
            </a: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/>
              <a:t>Number of debris objects estimated by statistical models to be in orbit:</a:t>
            </a:r>
            <a:br>
              <a:rPr lang="en-GB" sz="1100" dirty="0"/>
            </a:br>
            <a:r>
              <a:rPr lang="en-GB" sz="1100" b="1" dirty="0"/>
              <a:t>29 000 objects &gt;10 cm</a:t>
            </a:r>
            <a:r>
              <a:rPr lang="en-GB" sz="1100" dirty="0"/>
              <a:t/>
            </a:r>
            <a:br>
              <a:rPr lang="en-GB" sz="1100" dirty="0"/>
            </a:br>
            <a:r>
              <a:rPr lang="en-GB" sz="1100" b="1" dirty="0"/>
              <a:t>750 000 objects from 1 cm to 10 cm</a:t>
            </a:r>
            <a:r>
              <a:rPr lang="en-GB" sz="1100" dirty="0"/>
              <a:t/>
            </a:r>
            <a:br>
              <a:rPr lang="en-GB" sz="1100" dirty="0"/>
            </a:br>
            <a:r>
              <a:rPr lang="en-GB" sz="1100" b="1" dirty="0"/>
              <a:t>166 million objects from 1 mm to 1 cm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67172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6465589-03DD-444A-A220-DF52E4F9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GB" sz="2520" dirty="0"/>
              <a:t>The Debris Problem</a:t>
            </a:r>
          </a:p>
        </p:txBody>
      </p:sp>
      <p:pic>
        <p:nvPicPr>
          <p:cNvPr id="2" name="6gNVZBLcezs">
            <a:hlinkClick r:id="" action="ppaction://media"/>
            <a:extLst>
              <a:ext uri="{FF2B5EF4-FFF2-40B4-BE49-F238E27FC236}">
                <a16:creationId xmlns:a16="http://schemas.microsoft.com/office/drawing/2014/main" xmlns="" id="{2109B794-C479-4035-86B8-687D3296165A}"/>
              </a:ext>
            </a:extLst>
          </p:cNvPr>
          <p:cNvPicPr>
            <a:picLocks noRot="1" noChangeAspect="1"/>
          </p:cNvPicPr>
          <p:nvPr>
            <a:quickTimeFile r:link="rId1"/>
          </p:nvPr>
        </p:nvPicPr>
        <p:blipFill>
          <a:blip r:embed="rId7"/>
          <a:stretch>
            <a:fillRect/>
          </a:stretch>
        </p:blipFill>
        <p:spPr>
          <a:xfrm>
            <a:off x="1331640" y="809754"/>
            <a:ext cx="2016224" cy="1458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3F47C4-EE84-4A6A-87D0-C61A928BB915}"/>
              </a:ext>
            </a:extLst>
          </p:cNvPr>
          <p:cNvSpPr txBox="1"/>
          <p:nvPr/>
        </p:nvSpPr>
        <p:spPr>
          <a:xfrm>
            <a:off x="755576" y="2294751"/>
            <a:ext cx="3606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Chinese 2007 </a:t>
            </a:r>
            <a:r>
              <a:rPr lang="en-GB" sz="1200" dirty="0" err="1"/>
              <a:t>ASAT</a:t>
            </a:r>
            <a:r>
              <a:rPr lang="en-GB" sz="1200" dirty="0"/>
              <a:t> Missile Test - Feng-Yun 1C  </a:t>
            </a:r>
          </a:p>
        </p:txBody>
      </p:sp>
      <p:pic>
        <p:nvPicPr>
          <p:cNvPr id="5" name="_o7EKlqCE20">
            <a:hlinkClick r:id="" action="ppaction://media"/>
            <a:extLst>
              <a:ext uri="{FF2B5EF4-FFF2-40B4-BE49-F238E27FC236}">
                <a16:creationId xmlns:a16="http://schemas.microsoft.com/office/drawing/2014/main" xmlns="" id="{72020408-CAFF-48F9-8101-EF13A9A68744}"/>
              </a:ext>
            </a:extLst>
          </p:cNvPr>
          <p:cNvPicPr>
            <a:picLocks noRot="1" noChangeAspect="1"/>
          </p:cNvPicPr>
          <p:nvPr>
            <a:quickTimeFile r:link="rId2"/>
          </p:nvPr>
        </p:nvPicPr>
        <p:blipFill>
          <a:blip r:embed="rId8"/>
          <a:stretch>
            <a:fillRect/>
          </a:stretch>
        </p:blipFill>
        <p:spPr>
          <a:xfrm>
            <a:off x="4680012" y="809754"/>
            <a:ext cx="1944216" cy="1458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F805AA-E781-48E6-AF7B-178299646B84}"/>
              </a:ext>
            </a:extLst>
          </p:cNvPr>
          <p:cNvSpPr txBox="1"/>
          <p:nvPr/>
        </p:nvSpPr>
        <p:spPr>
          <a:xfrm>
            <a:off x="4355976" y="2294751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Iridium 33 &amp; Cosmos 2251 Conjunction</a:t>
            </a:r>
          </a:p>
        </p:txBody>
      </p:sp>
      <p:pic>
        <p:nvPicPr>
          <p:cNvPr id="6" name="6qpjZqNbeF4">
            <a:hlinkClick r:id="" action="ppaction://media"/>
            <a:extLst>
              <a:ext uri="{FF2B5EF4-FFF2-40B4-BE49-F238E27FC236}">
                <a16:creationId xmlns:a16="http://schemas.microsoft.com/office/drawing/2014/main" xmlns="" id="{073A3ECF-49B2-4E8F-84F3-E47DC5D3145E}"/>
              </a:ext>
            </a:extLst>
          </p:cNvPr>
          <p:cNvPicPr>
            <a:picLocks noRot="1" noChangeAspect="1"/>
          </p:cNvPicPr>
          <p:nvPr>
            <a:quickTimeFile r:link="rId3"/>
          </p:nvPr>
        </p:nvPicPr>
        <p:blipFill>
          <a:blip r:embed="rId9"/>
          <a:stretch>
            <a:fillRect/>
          </a:stretch>
        </p:blipFill>
        <p:spPr>
          <a:xfrm>
            <a:off x="1331640" y="2715766"/>
            <a:ext cx="2016224" cy="15121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D099FB0-4901-432B-A5DE-F55EE8C6F463}"/>
              </a:ext>
            </a:extLst>
          </p:cNvPr>
          <p:cNvSpPr txBox="1"/>
          <p:nvPr/>
        </p:nvSpPr>
        <p:spPr>
          <a:xfrm>
            <a:off x="611560" y="4252121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ISS – 400 km</a:t>
            </a:r>
          </a:p>
          <a:p>
            <a:pPr algn="ctr"/>
            <a:r>
              <a:rPr lang="en-GB" sz="1000" dirty="0"/>
              <a:t>Blue: Cosmos 2251, Green: Iridium 33, Red: Feng-Yun 1C</a:t>
            </a:r>
          </a:p>
        </p:txBody>
      </p:sp>
      <p:pic>
        <p:nvPicPr>
          <p:cNvPr id="8" name="VEBAOap3vZk">
            <a:hlinkClick r:id="" action="ppaction://media"/>
            <a:extLst>
              <a:ext uri="{FF2B5EF4-FFF2-40B4-BE49-F238E27FC236}">
                <a16:creationId xmlns:a16="http://schemas.microsoft.com/office/drawing/2014/main" xmlns="" id="{77AEF1E7-5E31-48F0-B999-83CDF3DD4C46}"/>
              </a:ext>
            </a:extLst>
          </p:cNvPr>
          <p:cNvPicPr>
            <a:picLocks noRot="1" noChangeAspect="1"/>
          </p:cNvPicPr>
          <p:nvPr>
            <a:quickTimeFile r:link="rId4"/>
          </p:nvPr>
        </p:nvPicPr>
        <p:blipFill>
          <a:blip r:embed="rId10"/>
          <a:stretch>
            <a:fillRect/>
          </a:stretch>
        </p:blipFill>
        <p:spPr>
          <a:xfrm>
            <a:off x="4659700" y="2715766"/>
            <a:ext cx="1964528" cy="15121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C0F621-C917-47B7-85E6-182BFF0F6708}"/>
              </a:ext>
            </a:extLst>
          </p:cNvPr>
          <p:cNvSpPr txBox="1"/>
          <p:nvPr/>
        </p:nvSpPr>
        <p:spPr>
          <a:xfrm>
            <a:off x="4644008" y="4233450"/>
            <a:ext cx="2000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/>
              <a:t>ENVISAT</a:t>
            </a:r>
            <a:r>
              <a:rPr lang="en-GB" sz="1200" dirty="0"/>
              <a:t> – 770km </a:t>
            </a:r>
            <a:r>
              <a:rPr lang="en-GB" sz="1200" dirty="0" err="1"/>
              <a:t>SSO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8667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tkins - Cool Theme">
  <a:themeElements>
    <a:clrScheme name="Atkins - Cool Colours">
      <a:dk1>
        <a:srgbClr val="394A58"/>
      </a:dk1>
      <a:lt1>
        <a:srgbClr val="156670"/>
      </a:lt1>
      <a:dk2>
        <a:srgbClr val="000000"/>
      </a:dk2>
      <a:lt2>
        <a:srgbClr val="FFFFFF"/>
      </a:lt2>
      <a:accent1>
        <a:srgbClr val="AAA38E"/>
      </a:accent1>
      <a:accent2>
        <a:srgbClr val="005C96"/>
      </a:accent2>
      <a:accent3>
        <a:srgbClr val="0098DB"/>
      </a:accent3>
      <a:accent4>
        <a:srgbClr val="007E78"/>
      </a:accent4>
      <a:accent5>
        <a:srgbClr val="5EA443"/>
      </a:accent5>
      <a:accent6>
        <a:srgbClr val="ACC435"/>
      </a:accent6>
      <a:hlink>
        <a:srgbClr val="394A58"/>
      </a:hlink>
      <a:folHlink>
        <a:srgbClr val="15667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94c9e3c9-0c1a-4b10-b690-d206aa8c03ff">2016-08-22T23:00:00+00:00</Date>
    <Workshop xmlns="94c9e3c9-0c1a-4b10-b690-d206aa8c03ff">In Progress Review (Aug 16)</Workshop>
    <Document_x0020_Type xmlns="94c9e3c9-0c1a-4b10-b690-d206aa8c03ff">Workshop Material</Document_x0020_Type>
    <Viewpoint xmlns="94c9e3c9-0c1a-4b10-b690-d206aa8c03f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7BCB454B0983439E4CC6BA48D8EB2B" ma:contentTypeVersion="10" ma:contentTypeDescription="Create a new document." ma:contentTypeScope="" ma:versionID="703282738a1ab73e07e3ce09f1453c1a">
  <xsd:schema xmlns:xsd="http://www.w3.org/2001/XMLSchema" xmlns:xs="http://www.w3.org/2001/XMLSchema" xmlns:p="http://schemas.microsoft.com/office/2006/metadata/properties" xmlns:ns2="94c9e3c9-0c1a-4b10-b690-d206aa8c03ff" xmlns:ns3="3446c001-7ded-4dff-84dc-f6ae0daccc20" xmlns:ns4="9a2007e2-568e-41f1-87fe-78ab6cd4075d" targetNamespace="http://schemas.microsoft.com/office/2006/metadata/properties" ma:root="true" ma:fieldsID="636207498bee88ab29427a2ab1478cbd" ns2:_="" ns3:_="" ns4:_="">
    <xsd:import namespace="94c9e3c9-0c1a-4b10-b690-d206aa8c03ff"/>
    <xsd:import namespace="3446c001-7ded-4dff-84dc-f6ae0daccc20"/>
    <xsd:import namespace="9a2007e2-568e-41f1-87fe-78ab6cd4075d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Date"/>
                <xsd:element ref="ns2:Workshop" minOccurs="0"/>
                <xsd:element ref="ns3:SharedWithUsers" minOccurs="0"/>
                <xsd:element ref="ns3:SharedWithDetails" minOccurs="0"/>
                <xsd:element ref="ns4:LastSharedByUser" minOccurs="0"/>
                <xsd:element ref="ns4:LastSharedByTime" minOccurs="0"/>
                <xsd:element ref="ns2:Viewpoi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9e3c9-0c1a-4b10-b690-d206aa8c03ff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ma:displayName="Document Type" ma:default="Agenda" ma:format="Dropdown" ma:internalName="Document_x0020_Type">
      <xsd:simpleType>
        <xsd:restriction base="dms:Choice">
          <xsd:enumeration value="Agenda"/>
          <xsd:enumeration value="Briefing Material"/>
          <xsd:enumeration value="Workshop Material"/>
          <xsd:enumeration value="Viewpoint Results"/>
        </xsd:restriction>
      </xsd:simpleType>
    </xsd:element>
    <xsd:element name="Date" ma:index="3" ma:displayName="Meeting / Event Date" ma:description="Date of event material was utilised i.e. presented." ma:format="DateOnly" ma:internalName="Date">
      <xsd:simpleType>
        <xsd:restriction base="dms:DateTime"/>
      </xsd:simpleType>
    </xsd:element>
    <xsd:element name="Workshop" ma:index="4" nillable="true" ma:displayName="Workshop" ma:format="Dropdown" ma:internalName="Workshop">
      <xsd:simpleType>
        <xsd:restriction base="dms:Choice">
          <xsd:enumeration value="Blink Session (Jul 16)"/>
          <xsd:enumeration value="Leadership Behaviour Session (Jul 16)"/>
          <xsd:enumeration value="In Progress Review (Aug 16)"/>
          <xsd:enumeration value="ADS&amp;T Away Day (Nov 16)"/>
        </xsd:restriction>
      </xsd:simpleType>
    </xsd:element>
    <xsd:element name="Viewpoint" ma:index="15" nillable="true" ma:displayName="Viewpoint" ma:format="Dropdown" ma:internalName="Viewpoint">
      <xsd:simpleType>
        <xsd:restriction base="dms:Choice">
          <xsd:enumeration value="Viewpoint 2016"/>
          <xsd:enumeration value="Viewpoint 2017"/>
          <xsd:enumeration value="Viewpoint 2018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6c001-7ded-4dff-84dc-f6ae0daccc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007e2-568e-41f1-87fe-78ab6cd4075d" elementFormDefault="qualified">
    <xsd:import namespace="http://schemas.microsoft.com/office/2006/documentManagement/types"/>
    <xsd:import namespace="http://schemas.microsoft.com/office/infopath/2007/PartnerControls"/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F235DC-E547-416D-BFFD-060A8022AD2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9a2007e2-568e-41f1-87fe-78ab6cd4075d"/>
    <ds:schemaRef ds:uri="http://purl.org/dc/terms/"/>
    <ds:schemaRef ds:uri="http://schemas.microsoft.com/office/2006/metadata/properties"/>
    <ds:schemaRef ds:uri="3446c001-7ded-4dff-84dc-f6ae0daccc20"/>
    <ds:schemaRef ds:uri="94c9e3c9-0c1a-4b10-b690-d206aa8c03ff"/>
  </ds:schemaRefs>
</ds:datastoreItem>
</file>

<file path=customXml/itemProps2.xml><?xml version="1.0" encoding="utf-8"?>
<ds:datastoreItem xmlns:ds="http://schemas.openxmlformats.org/officeDocument/2006/customXml" ds:itemID="{BE438448-53B0-4773-B265-0D5AABBF4B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C402B-12E3-4B47-873D-38D68425CD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c9e3c9-0c1a-4b10-b690-d206aa8c03ff"/>
    <ds:schemaRef ds:uri="3446c001-7ded-4dff-84dc-f6ae0daccc20"/>
    <ds:schemaRef ds:uri="9a2007e2-568e-41f1-87fe-78ab6cd407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19051</TotalTime>
  <Words>552</Words>
  <Application>Microsoft Macintosh PowerPoint</Application>
  <PresentationFormat>On-screen Show (16:9)</PresentationFormat>
  <Paragraphs>155</Paragraphs>
  <Slides>12</Slides>
  <Notes>11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Atkins - Cool Theme</vt:lpstr>
      <vt:lpstr>Security of Space Assets   </vt:lpstr>
      <vt:lpstr>PowerPoint Presentation</vt:lpstr>
      <vt:lpstr>PowerPoint Presentation</vt:lpstr>
      <vt:lpstr>PowerPoint Presentation</vt:lpstr>
      <vt:lpstr>Open Source Space Incidents</vt:lpstr>
      <vt:lpstr>Cyber Threat to Space - What’s New?</vt:lpstr>
      <vt:lpstr>Securing the Future </vt:lpstr>
      <vt:lpstr>PowerPoint Presentation</vt:lpstr>
      <vt:lpstr>The Debris Problem</vt:lpstr>
      <vt:lpstr>The Debris Problem - Removal</vt:lpstr>
      <vt:lpstr>Security of Space Assets</vt:lpstr>
      <vt:lpstr>Thank You</vt:lpstr>
    </vt:vector>
  </TitlesOfParts>
  <Company>Article 10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</dc:creator>
  <cp:lastModifiedBy>Jean Kay</cp:lastModifiedBy>
  <cp:revision>361</cp:revision>
  <cp:lastPrinted>2016-02-29T19:21:37Z</cp:lastPrinted>
  <dcterms:created xsi:type="dcterms:W3CDTF">2014-11-28T11:36:53Z</dcterms:created>
  <dcterms:modified xsi:type="dcterms:W3CDTF">2018-02-07T10:23:56Z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cheme">
    <vt:lpwstr>Cool</vt:lpwstr>
  </property>
  <property fmtid="{D5CDD505-2E9C-101B-9397-08002B2CF9AE}" pid="3" name="ContentTypeId">
    <vt:lpwstr>0x010100A37BCB454B0983439E4CC6BA48D8EB2B</vt:lpwstr>
  </property>
</Properties>
</file>