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2" r:id="rId2"/>
    <p:sldId id="291" r:id="rId3"/>
    <p:sldId id="351" r:id="rId4"/>
    <p:sldId id="352" r:id="rId5"/>
    <p:sldId id="355" r:id="rId6"/>
    <p:sldId id="356" r:id="rId7"/>
    <p:sldId id="357" r:id="rId8"/>
    <p:sldId id="322" r:id="rId9"/>
    <p:sldId id="359" r:id="rId10"/>
    <p:sldId id="311" r:id="rId11"/>
    <p:sldId id="361" r:id="rId12"/>
    <p:sldId id="360" r:id="rId13"/>
    <p:sldId id="363" r:id="rId14"/>
    <p:sldId id="364" r:id="rId15"/>
  </p:sldIdLst>
  <p:sldSz cx="12192000" cy="6858000"/>
  <p:notesSz cx="6858000" cy="9144000"/>
  <p:defaultTextStyle>
    <a:defPPr>
      <a:defRPr lang="en-US"/>
    </a:defPPr>
    <a:lvl1pPr marL="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1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1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51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62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72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82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57B"/>
    <a:srgbClr val="E04E39"/>
    <a:srgbClr val="FFC600"/>
    <a:srgbClr val="2A1564"/>
    <a:srgbClr val="00B388"/>
    <a:srgbClr val="606EB2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8"/>
    <p:restoredTop sz="92188"/>
  </p:normalViewPr>
  <p:slideViewPr>
    <p:cSldViewPr snapToGrid="0" snapToObjects="1">
      <p:cViewPr varScale="1">
        <p:scale>
          <a:sx n="103" d="100"/>
          <a:sy n="103" d="100"/>
        </p:scale>
        <p:origin x="-104" y="-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oleObject" Target="file:///C:\Users\cw9846r\Downloads\FAOSTAT_data_12-7-2017.csv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w9846r\Downloads\FAOSTAT_data_12-7-2017.csv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L:\SCC\Ask%202\Scenario\Grain\Grain%20trade%20projections\Africa%20Cereal%20Balances%20NEW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dirty="0" smtClean="0">
                <a:solidFill>
                  <a:schemeClr val="tx2"/>
                </a:solidFill>
              </a:rPr>
              <a:t>Trends in cereal</a:t>
            </a:r>
            <a:r>
              <a:rPr lang="en-GB" sz="2400" b="1" baseline="0" dirty="0" smtClean="0">
                <a:solidFill>
                  <a:schemeClr val="tx2"/>
                </a:solidFill>
              </a:rPr>
              <a:t> production</a:t>
            </a:r>
            <a:endParaRPr lang="en-GB" sz="2400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38454974327561"/>
          <c:y val="0.032667488631903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28575" cap="rnd">
              <a:solidFill>
                <a:srgbClr val="E04E39"/>
              </a:solidFill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Sheet1!$A$2:$A$55</c:f>
              <c:numCache>
                <c:formatCode>General</c:formatCode>
                <c:ptCount val="54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  <c:pt idx="50">
                  <c:v>2011.0</c:v>
                </c:pt>
                <c:pt idx="51">
                  <c:v>2012.0</c:v>
                </c:pt>
                <c:pt idx="52">
                  <c:v>2013.0</c:v>
                </c:pt>
                <c:pt idx="53">
                  <c:v>2014.0</c:v>
                </c:pt>
              </c:numCache>
            </c:num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1.0</c:v>
                </c:pt>
                <c:pt idx="1">
                  <c:v>1.064431528262517</c:v>
                </c:pt>
                <c:pt idx="2">
                  <c:v>1.082647170260046</c:v>
                </c:pt>
                <c:pt idx="3">
                  <c:v>1.141798347729165</c:v>
                </c:pt>
                <c:pt idx="4">
                  <c:v>1.138809165302061</c:v>
                </c:pt>
                <c:pt idx="5">
                  <c:v>1.229753835144048</c:v>
                </c:pt>
                <c:pt idx="6">
                  <c:v>1.281917673714742</c:v>
                </c:pt>
                <c:pt idx="7">
                  <c:v>1.323655082989798</c:v>
                </c:pt>
                <c:pt idx="8">
                  <c:v>1.335423893072928</c:v>
                </c:pt>
                <c:pt idx="9">
                  <c:v>1.359953038956118</c:v>
                </c:pt>
                <c:pt idx="10">
                  <c:v>1.48215985855022</c:v>
                </c:pt>
                <c:pt idx="11">
                  <c:v>1.43518735465301</c:v>
                </c:pt>
                <c:pt idx="12">
                  <c:v>1.547559757572986</c:v>
                </c:pt>
                <c:pt idx="13">
                  <c:v>1.512816289050386</c:v>
                </c:pt>
                <c:pt idx="14">
                  <c:v>1.550740267181058</c:v>
                </c:pt>
                <c:pt idx="15">
                  <c:v>1.669237507390536</c:v>
                </c:pt>
                <c:pt idx="16">
                  <c:v>1.66083621877158</c:v>
                </c:pt>
                <c:pt idx="17">
                  <c:v>1.804158393926223</c:v>
                </c:pt>
                <c:pt idx="18">
                  <c:v>1.753389460169806</c:v>
                </c:pt>
                <c:pt idx="19">
                  <c:v>1.767542750676976</c:v>
                </c:pt>
                <c:pt idx="20">
                  <c:v>1.861592625199212</c:v>
                </c:pt>
                <c:pt idx="21">
                  <c:v>1.93019745464577</c:v>
                </c:pt>
                <c:pt idx="22">
                  <c:v>1.855393675854459</c:v>
                </c:pt>
                <c:pt idx="23">
                  <c:v>2.037688009461363</c:v>
                </c:pt>
                <c:pt idx="24">
                  <c:v>2.076970012572581</c:v>
                </c:pt>
                <c:pt idx="25">
                  <c:v>2.091546405629411</c:v>
                </c:pt>
                <c:pt idx="26">
                  <c:v>2.020278187098176</c:v>
                </c:pt>
                <c:pt idx="27">
                  <c:v>1.970212346804513</c:v>
                </c:pt>
                <c:pt idx="28">
                  <c:v>2.134121887714777</c:v>
                </c:pt>
                <c:pt idx="29">
                  <c:v>2.225775325717334</c:v>
                </c:pt>
                <c:pt idx="30">
                  <c:v>2.1564455239741</c:v>
                </c:pt>
                <c:pt idx="31">
                  <c:v>2.251095112330541</c:v>
                </c:pt>
                <c:pt idx="32">
                  <c:v>2.173009247296427</c:v>
                </c:pt>
                <c:pt idx="33">
                  <c:v>2.229770287890307</c:v>
                </c:pt>
                <c:pt idx="34">
                  <c:v>2.166457418647066</c:v>
                </c:pt>
                <c:pt idx="35">
                  <c:v>2.355716750450988</c:v>
                </c:pt>
                <c:pt idx="36">
                  <c:v>2.391320107895073</c:v>
                </c:pt>
                <c:pt idx="37">
                  <c:v>2.380125867808238</c:v>
                </c:pt>
                <c:pt idx="38">
                  <c:v>2.374948673122336</c:v>
                </c:pt>
                <c:pt idx="39">
                  <c:v>2.348737198296269</c:v>
                </c:pt>
                <c:pt idx="40">
                  <c:v>2.407226724930973</c:v>
                </c:pt>
                <c:pt idx="41">
                  <c:v>2.319811655547859</c:v>
                </c:pt>
                <c:pt idx="42">
                  <c:v>2.382721402286803</c:v>
                </c:pt>
                <c:pt idx="43">
                  <c:v>2.598258976708793</c:v>
                </c:pt>
                <c:pt idx="44">
                  <c:v>2.590484842554836</c:v>
                </c:pt>
                <c:pt idx="45">
                  <c:v>2.547313228674222</c:v>
                </c:pt>
                <c:pt idx="46">
                  <c:v>2.68478503328923</c:v>
                </c:pt>
                <c:pt idx="47">
                  <c:v>2.890463379059529</c:v>
                </c:pt>
                <c:pt idx="48">
                  <c:v>2.846274647441551</c:v>
                </c:pt>
                <c:pt idx="49">
                  <c:v>2.815090998056021</c:v>
                </c:pt>
                <c:pt idx="50">
                  <c:v>2.947287354515477</c:v>
                </c:pt>
                <c:pt idx="51">
                  <c:v>2.917201578971895</c:v>
                </c:pt>
                <c:pt idx="52">
                  <c:v>3.151306730433605</c:v>
                </c:pt>
                <c:pt idx="53">
                  <c:v>3.214302263641293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Population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General</c:formatCode>
                <c:ptCount val="54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  <c:pt idx="50">
                  <c:v>2011.0</c:v>
                </c:pt>
                <c:pt idx="51">
                  <c:v>2012.0</c:v>
                </c:pt>
                <c:pt idx="52">
                  <c:v>2013.0</c:v>
                </c:pt>
                <c:pt idx="53">
                  <c:v>2014.0</c:v>
                </c:pt>
              </c:numCache>
            </c:numRef>
          </c:cat>
          <c:val>
            <c:numRef>
              <c:f>Sheet1!$C$2:$C$55</c:f>
              <c:numCache>
                <c:formatCode>General</c:formatCode>
                <c:ptCount val="54"/>
                <c:pt idx="0">
                  <c:v>1.0</c:v>
                </c:pt>
                <c:pt idx="1">
                  <c:v>1.019069284311283</c:v>
                </c:pt>
                <c:pt idx="2">
                  <c:v>1.038818112098786</c:v>
                </c:pt>
                <c:pt idx="3">
                  <c:v>1.059333853238025</c:v>
                </c:pt>
                <c:pt idx="4">
                  <c:v>1.080665046548728</c:v>
                </c:pt>
                <c:pt idx="5">
                  <c:v>1.102840815322735</c:v>
                </c:pt>
                <c:pt idx="6">
                  <c:v>1.125793205212422</c:v>
                </c:pt>
                <c:pt idx="7">
                  <c:v>1.149360420152024</c:v>
                </c:pt>
                <c:pt idx="8">
                  <c:v>1.173315945649465</c:v>
                </c:pt>
                <c:pt idx="9">
                  <c:v>1.197478570111089</c:v>
                </c:pt>
                <c:pt idx="10">
                  <c:v>1.221815934323741</c:v>
                </c:pt>
                <c:pt idx="11">
                  <c:v>1.246331274208736</c:v>
                </c:pt>
                <c:pt idx="12">
                  <c:v>1.270921040283984</c:v>
                </c:pt>
                <c:pt idx="13">
                  <c:v>1.29548491898871</c:v>
                </c:pt>
                <c:pt idx="14">
                  <c:v>1.319961427817921</c:v>
                </c:pt>
                <c:pt idx="15">
                  <c:v>1.344295556109258</c:v>
                </c:pt>
                <c:pt idx="16">
                  <c:v>1.368535842682449</c:v>
                </c:pt>
                <c:pt idx="17">
                  <c:v>1.392863499131155</c:v>
                </c:pt>
                <c:pt idx="18">
                  <c:v>1.41752445547534</c:v>
                </c:pt>
                <c:pt idx="19">
                  <c:v>1.442706395151295</c:v>
                </c:pt>
                <c:pt idx="20">
                  <c:v>1.468412554080335</c:v>
                </c:pt>
                <c:pt idx="21">
                  <c:v>1.49460086528536</c:v>
                </c:pt>
                <c:pt idx="22">
                  <c:v>1.521378114169776</c:v>
                </c:pt>
                <c:pt idx="23">
                  <c:v>1.548867265743566</c:v>
                </c:pt>
                <c:pt idx="24">
                  <c:v>1.577116858826461</c:v>
                </c:pt>
                <c:pt idx="25">
                  <c:v>1.606191611844766</c:v>
                </c:pt>
                <c:pt idx="26">
                  <c:v>1.635965323867184</c:v>
                </c:pt>
                <c:pt idx="27">
                  <c:v>1.6660335047293</c:v>
                </c:pt>
                <c:pt idx="28">
                  <c:v>1.695862227414078</c:v>
                </c:pt>
                <c:pt idx="29">
                  <c:v>1.725050237678421</c:v>
                </c:pt>
                <c:pt idx="30">
                  <c:v>1.753468098669713</c:v>
                </c:pt>
                <c:pt idx="31">
                  <c:v>1.781180528814262</c:v>
                </c:pt>
                <c:pt idx="32">
                  <c:v>1.808261954302319</c:v>
                </c:pt>
                <c:pt idx="33">
                  <c:v>1.834870935278338</c:v>
                </c:pt>
                <c:pt idx="34">
                  <c:v>1.8611304367523</c:v>
                </c:pt>
                <c:pt idx="35">
                  <c:v>1.887050166488152</c:v>
                </c:pt>
                <c:pt idx="36">
                  <c:v>1.912613944879316</c:v>
                </c:pt>
                <c:pt idx="37">
                  <c:v>1.937944736935776</c:v>
                </c:pt>
                <c:pt idx="38">
                  <c:v>1.963191395038038</c:v>
                </c:pt>
                <c:pt idx="39">
                  <c:v>1.988476884196084</c:v>
                </c:pt>
                <c:pt idx="40">
                  <c:v>2.013846507308328</c:v>
                </c:pt>
                <c:pt idx="41">
                  <c:v>2.039326151745294</c:v>
                </c:pt>
                <c:pt idx="42">
                  <c:v>2.064974064090658</c:v>
                </c:pt>
                <c:pt idx="43">
                  <c:v>2.090848490928094</c:v>
                </c:pt>
                <c:pt idx="44">
                  <c:v>2.116991499234704</c:v>
                </c:pt>
                <c:pt idx="45">
                  <c:v>2.143425740459695</c:v>
                </c:pt>
                <c:pt idx="46">
                  <c:v>2.170144742760435</c:v>
                </c:pt>
                <c:pt idx="47">
                  <c:v>2.197116146923771</c:v>
                </c:pt>
                <c:pt idx="48">
                  <c:v>2.224288178208659</c:v>
                </c:pt>
                <c:pt idx="49">
                  <c:v>2.251609061874051</c:v>
                </c:pt>
                <c:pt idx="50">
                  <c:v>2.279062618313373</c:v>
                </c:pt>
                <c:pt idx="51">
                  <c:v>2.3066229601561</c:v>
                </c:pt>
                <c:pt idx="52">
                  <c:v>2.334209189369351</c:v>
                </c:pt>
                <c:pt idx="53">
                  <c:v>2.36172099239235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901368"/>
        <c:axId val="2121874888"/>
      </c:lineChart>
      <c:catAx>
        <c:axId val="212190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874888"/>
        <c:crosses val="autoZero"/>
        <c:auto val="1"/>
        <c:lblAlgn val="ctr"/>
        <c:lblOffset val="100"/>
        <c:noMultiLvlLbl val="0"/>
      </c:catAx>
      <c:valAx>
        <c:axId val="2121874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dirty="0" smtClean="0">
                    <a:solidFill>
                      <a:schemeClr val="tx2"/>
                    </a:solidFill>
                  </a:rPr>
                  <a:t>1961=1</a:t>
                </a:r>
                <a:endParaRPr lang="en-GB" sz="1800" b="1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901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Sheet5!$D$1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Sheet5!$C$2:$C$14</c:f>
              <c:strCache>
                <c:ptCount val="13"/>
                <c:pt idx="0">
                  <c:v>1999-2001</c:v>
                </c:pt>
                <c:pt idx="1">
                  <c:v>2000-2002</c:v>
                </c:pt>
                <c:pt idx="2">
                  <c:v>2001-2003</c:v>
                </c:pt>
                <c:pt idx="3">
                  <c:v>2002-2004</c:v>
                </c:pt>
                <c:pt idx="4">
                  <c:v>2003-2005</c:v>
                </c:pt>
                <c:pt idx="5">
                  <c:v>2004-2006</c:v>
                </c:pt>
                <c:pt idx="6">
                  <c:v>2005-2007</c:v>
                </c:pt>
                <c:pt idx="7">
                  <c:v>2006-2008</c:v>
                </c:pt>
                <c:pt idx="8">
                  <c:v>2007-2009</c:v>
                </c:pt>
                <c:pt idx="9">
                  <c:v>2008-2010</c:v>
                </c:pt>
                <c:pt idx="10">
                  <c:v>2009-2011</c:v>
                </c:pt>
                <c:pt idx="11">
                  <c:v>2010-2012</c:v>
                </c:pt>
                <c:pt idx="12">
                  <c:v>2011-2013</c:v>
                </c:pt>
              </c:strCache>
            </c:strRef>
          </c:cat>
          <c:val>
            <c:numRef>
              <c:f>Sheet5!$D$2:$D$14</c:f>
              <c:numCache>
                <c:formatCode>General</c:formatCode>
                <c:ptCount val="13"/>
                <c:pt idx="0">
                  <c:v>15.7</c:v>
                </c:pt>
                <c:pt idx="1">
                  <c:v>13.1</c:v>
                </c:pt>
                <c:pt idx="2">
                  <c:v>9.1</c:v>
                </c:pt>
                <c:pt idx="3">
                  <c:v>6.9</c:v>
                </c:pt>
                <c:pt idx="4">
                  <c:v>6.5</c:v>
                </c:pt>
                <c:pt idx="5">
                  <c:v>5.7</c:v>
                </c:pt>
                <c:pt idx="6">
                  <c:v>4.9</c:v>
                </c:pt>
                <c:pt idx="7">
                  <c:v>2.5</c:v>
                </c:pt>
                <c:pt idx="8">
                  <c:v>0.5</c:v>
                </c:pt>
                <c:pt idx="9">
                  <c:v>-0.3</c:v>
                </c:pt>
                <c:pt idx="10">
                  <c:v>-2.9</c:v>
                </c:pt>
                <c:pt idx="11">
                  <c:v>-9.1</c:v>
                </c:pt>
                <c:pt idx="12">
                  <c:v>-15.3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Sheet5!$E$1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Sheet5!$C$2:$C$14</c:f>
              <c:strCache>
                <c:ptCount val="13"/>
                <c:pt idx="0">
                  <c:v>1999-2001</c:v>
                </c:pt>
                <c:pt idx="1">
                  <c:v>2000-2002</c:v>
                </c:pt>
                <c:pt idx="2">
                  <c:v>2001-2003</c:v>
                </c:pt>
                <c:pt idx="3">
                  <c:v>2002-2004</c:v>
                </c:pt>
                <c:pt idx="4">
                  <c:v>2003-2005</c:v>
                </c:pt>
                <c:pt idx="5">
                  <c:v>2004-2006</c:v>
                </c:pt>
                <c:pt idx="6">
                  <c:v>2005-2007</c:v>
                </c:pt>
                <c:pt idx="7">
                  <c:v>2006-2008</c:v>
                </c:pt>
                <c:pt idx="8">
                  <c:v>2007-2009</c:v>
                </c:pt>
                <c:pt idx="9">
                  <c:v>2008-2010</c:v>
                </c:pt>
                <c:pt idx="10">
                  <c:v>2009-2011</c:v>
                </c:pt>
                <c:pt idx="11">
                  <c:v>2010-2012</c:v>
                </c:pt>
                <c:pt idx="12">
                  <c:v>2011-2013</c:v>
                </c:pt>
              </c:strCache>
            </c:strRef>
          </c:cat>
          <c:val>
            <c:numRef>
              <c:f>Sheet5!$E$2:$E$14</c:f>
              <c:numCache>
                <c:formatCode>General</c:formatCode>
                <c:ptCount val="13"/>
                <c:pt idx="0">
                  <c:v>0.0</c:v>
                </c:pt>
                <c:pt idx="1">
                  <c:v>-0.6</c:v>
                </c:pt>
                <c:pt idx="2">
                  <c:v>-1.5</c:v>
                </c:pt>
                <c:pt idx="3">
                  <c:v>-0.5</c:v>
                </c:pt>
                <c:pt idx="4">
                  <c:v>0.2</c:v>
                </c:pt>
                <c:pt idx="5">
                  <c:v>1.6</c:v>
                </c:pt>
                <c:pt idx="6">
                  <c:v>0.4</c:v>
                </c:pt>
                <c:pt idx="7">
                  <c:v>0.5</c:v>
                </c:pt>
                <c:pt idx="8">
                  <c:v>0.7</c:v>
                </c:pt>
                <c:pt idx="9">
                  <c:v>1.8</c:v>
                </c:pt>
                <c:pt idx="10">
                  <c:v>2.2</c:v>
                </c:pt>
                <c:pt idx="11">
                  <c:v>2.9</c:v>
                </c:pt>
                <c:pt idx="12">
                  <c:v>3.4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Sheet5!$F$1</c:f>
              <c:strCache>
                <c:ptCount val="1"/>
                <c:pt idx="0">
                  <c:v>Egypt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Sheet5!$C$2:$C$14</c:f>
              <c:strCache>
                <c:ptCount val="13"/>
                <c:pt idx="0">
                  <c:v>1999-2001</c:v>
                </c:pt>
                <c:pt idx="1">
                  <c:v>2000-2002</c:v>
                </c:pt>
                <c:pt idx="2">
                  <c:v>2001-2003</c:v>
                </c:pt>
                <c:pt idx="3">
                  <c:v>2002-2004</c:v>
                </c:pt>
                <c:pt idx="4">
                  <c:v>2003-2005</c:v>
                </c:pt>
                <c:pt idx="5">
                  <c:v>2004-2006</c:v>
                </c:pt>
                <c:pt idx="6">
                  <c:v>2005-2007</c:v>
                </c:pt>
                <c:pt idx="7">
                  <c:v>2006-2008</c:v>
                </c:pt>
                <c:pt idx="8">
                  <c:v>2007-2009</c:v>
                </c:pt>
                <c:pt idx="9">
                  <c:v>2008-2010</c:v>
                </c:pt>
                <c:pt idx="10">
                  <c:v>2009-2011</c:v>
                </c:pt>
                <c:pt idx="11">
                  <c:v>2010-2012</c:v>
                </c:pt>
                <c:pt idx="12">
                  <c:v>2011-2013</c:v>
                </c:pt>
              </c:strCache>
            </c:strRef>
          </c:cat>
          <c:val>
            <c:numRef>
              <c:f>Sheet5!$F$2:$F$14</c:f>
              <c:numCache>
                <c:formatCode>General</c:formatCode>
                <c:ptCount val="13"/>
                <c:pt idx="0">
                  <c:v>34.1</c:v>
                </c:pt>
                <c:pt idx="1">
                  <c:v>34.80000000000001</c:v>
                </c:pt>
                <c:pt idx="2">
                  <c:v>32.30000000000001</c:v>
                </c:pt>
                <c:pt idx="3">
                  <c:v>28.7</c:v>
                </c:pt>
                <c:pt idx="4">
                  <c:v>27.8</c:v>
                </c:pt>
                <c:pt idx="5">
                  <c:v>30.3</c:v>
                </c:pt>
                <c:pt idx="6">
                  <c:v>35.6</c:v>
                </c:pt>
                <c:pt idx="7">
                  <c:v>36.6</c:v>
                </c:pt>
                <c:pt idx="8">
                  <c:v>38.0</c:v>
                </c:pt>
                <c:pt idx="9">
                  <c:v>40.80000000000001</c:v>
                </c:pt>
                <c:pt idx="10">
                  <c:v>43.9</c:v>
                </c:pt>
                <c:pt idx="11">
                  <c:v>43.7</c:v>
                </c:pt>
                <c:pt idx="12">
                  <c:v>42.1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Sheet5!$G$1</c:f>
              <c:strCache>
                <c:ptCount val="1"/>
                <c:pt idx="0">
                  <c:v>India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Sheet5!$C$2:$C$14</c:f>
              <c:strCache>
                <c:ptCount val="13"/>
                <c:pt idx="0">
                  <c:v>1999-2001</c:v>
                </c:pt>
                <c:pt idx="1">
                  <c:v>2000-2002</c:v>
                </c:pt>
                <c:pt idx="2">
                  <c:v>2001-2003</c:v>
                </c:pt>
                <c:pt idx="3">
                  <c:v>2002-2004</c:v>
                </c:pt>
                <c:pt idx="4">
                  <c:v>2003-2005</c:v>
                </c:pt>
                <c:pt idx="5">
                  <c:v>2004-2006</c:v>
                </c:pt>
                <c:pt idx="6">
                  <c:v>2005-2007</c:v>
                </c:pt>
                <c:pt idx="7">
                  <c:v>2006-2008</c:v>
                </c:pt>
                <c:pt idx="8">
                  <c:v>2007-2009</c:v>
                </c:pt>
                <c:pt idx="9">
                  <c:v>2008-2010</c:v>
                </c:pt>
                <c:pt idx="10">
                  <c:v>2009-2011</c:v>
                </c:pt>
                <c:pt idx="11">
                  <c:v>2010-2012</c:v>
                </c:pt>
                <c:pt idx="12">
                  <c:v>2011-2013</c:v>
                </c:pt>
              </c:strCache>
            </c:strRef>
          </c:cat>
          <c:val>
            <c:numRef>
              <c:f>Sheet5!$G$2:$G$14</c:f>
              <c:numCache>
                <c:formatCode>General</c:formatCode>
                <c:ptCount val="13"/>
                <c:pt idx="0">
                  <c:v>-1.5</c:v>
                </c:pt>
                <c:pt idx="1">
                  <c:v>-3.2</c:v>
                </c:pt>
                <c:pt idx="2">
                  <c:v>-4.3</c:v>
                </c:pt>
                <c:pt idx="3">
                  <c:v>-4.7</c:v>
                </c:pt>
                <c:pt idx="4">
                  <c:v>-4.0</c:v>
                </c:pt>
                <c:pt idx="5">
                  <c:v>-2.3</c:v>
                </c:pt>
                <c:pt idx="6">
                  <c:v>-2.1</c:v>
                </c:pt>
                <c:pt idx="7">
                  <c:v>-2.2</c:v>
                </c:pt>
                <c:pt idx="8">
                  <c:v>-3.1</c:v>
                </c:pt>
                <c:pt idx="9">
                  <c:v>-2.7</c:v>
                </c:pt>
                <c:pt idx="10">
                  <c:v>-3.2</c:v>
                </c:pt>
                <c:pt idx="11">
                  <c:v>-5.6</c:v>
                </c:pt>
                <c:pt idx="12">
                  <c:v>-8.6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Sheet5!$H$1</c:f>
              <c:strCache>
                <c:ptCount val="1"/>
                <c:pt idx="0">
                  <c:v>Russian Federation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Sheet5!$C$2:$C$14</c:f>
              <c:strCache>
                <c:ptCount val="13"/>
                <c:pt idx="0">
                  <c:v>1999-2001</c:v>
                </c:pt>
                <c:pt idx="1">
                  <c:v>2000-2002</c:v>
                </c:pt>
                <c:pt idx="2">
                  <c:v>2001-2003</c:v>
                </c:pt>
                <c:pt idx="3">
                  <c:v>2002-2004</c:v>
                </c:pt>
                <c:pt idx="4">
                  <c:v>2003-2005</c:v>
                </c:pt>
                <c:pt idx="5">
                  <c:v>2004-2006</c:v>
                </c:pt>
                <c:pt idx="6">
                  <c:v>2005-2007</c:v>
                </c:pt>
                <c:pt idx="7">
                  <c:v>2006-2008</c:v>
                </c:pt>
                <c:pt idx="8">
                  <c:v>2007-2009</c:v>
                </c:pt>
                <c:pt idx="9">
                  <c:v>2008-2010</c:v>
                </c:pt>
                <c:pt idx="10">
                  <c:v>2009-2011</c:v>
                </c:pt>
                <c:pt idx="11">
                  <c:v>2010-2012</c:v>
                </c:pt>
                <c:pt idx="12">
                  <c:v>2011-2013</c:v>
                </c:pt>
              </c:strCache>
            </c:strRef>
          </c:cat>
          <c:val>
            <c:numRef>
              <c:f>Sheet5!$H$2:$H$14</c:f>
              <c:numCache>
                <c:formatCode>General</c:formatCode>
                <c:ptCount val="13"/>
                <c:pt idx="0">
                  <c:v>5.7</c:v>
                </c:pt>
                <c:pt idx="1">
                  <c:v>-3.5</c:v>
                </c:pt>
                <c:pt idx="2">
                  <c:v>-10.5</c:v>
                </c:pt>
                <c:pt idx="3">
                  <c:v>-11.1</c:v>
                </c:pt>
                <c:pt idx="4">
                  <c:v>-10.7</c:v>
                </c:pt>
                <c:pt idx="5">
                  <c:v>-10.2</c:v>
                </c:pt>
                <c:pt idx="6">
                  <c:v>-17.5</c:v>
                </c:pt>
                <c:pt idx="7">
                  <c:v>-17.3</c:v>
                </c:pt>
                <c:pt idx="8">
                  <c:v>-23.0</c:v>
                </c:pt>
                <c:pt idx="9">
                  <c:v>-23.0</c:v>
                </c:pt>
                <c:pt idx="10">
                  <c:v>-27.3</c:v>
                </c:pt>
                <c:pt idx="11">
                  <c:v>-29.8</c:v>
                </c:pt>
                <c:pt idx="12">
                  <c:v>-30.1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Sheet5!$I$1</c:f>
              <c:strCache>
                <c:ptCount val="1"/>
                <c:pt idx="0">
                  <c:v>United States of America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Sheet5!$C$2:$C$14</c:f>
              <c:strCache>
                <c:ptCount val="13"/>
                <c:pt idx="0">
                  <c:v>1999-2001</c:v>
                </c:pt>
                <c:pt idx="1">
                  <c:v>2000-2002</c:v>
                </c:pt>
                <c:pt idx="2">
                  <c:v>2001-2003</c:v>
                </c:pt>
                <c:pt idx="3">
                  <c:v>2002-2004</c:v>
                </c:pt>
                <c:pt idx="4">
                  <c:v>2003-2005</c:v>
                </c:pt>
                <c:pt idx="5">
                  <c:v>2004-2006</c:v>
                </c:pt>
                <c:pt idx="6">
                  <c:v>2005-2007</c:v>
                </c:pt>
                <c:pt idx="7">
                  <c:v>2006-2008</c:v>
                </c:pt>
                <c:pt idx="8">
                  <c:v>2007-2009</c:v>
                </c:pt>
                <c:pt idx="9">
                  <c:v>2008-2010</c:v>
                </c:pt>
                <c:pt idx="10">
                  <c:v>2009-2011</c:v>
                </c:pt>
                <c:pt idx="11">
                  <c:v>2010-2012</c:v>
                </c:pt>
                <c:pt idx="12">
                  <c:v>2011-2013</c:v>
                </c:pt>
              </c:strCache>
            </c:strRef>
          </c:cat>
          <c:val>
            <c:numRef>
              <c:f>Sheet5!$I$2:$I$14</c:f>
              <c:numCache>
                <c:formatCode>General</c:formatCode>
                <c:ptCount val="13"/>
                <c:pt idx="0">
                  <c:v>-32.6</c:v>
                </c:pt>
                <c:pt idx="1">
                  <c:v>-31.6</c:v>
                </c:pt>
                <c:pt idx="2">
                  <c:v>-30.6</c:v>
                </c:pt>
                <c:pt idx="3">
                  <c:v>-30.6</c:v>
                </c:pt>
                <c:pt idx="4">
                  <c:v>-29.7</c:v>
                </c:pt>
                <c:pt idx="5">
                  <c:v>-30.6</c:v>
                </c:pt>
                <c:pt idx="6">
                  <c:v>-30.7</c:v>
                </c:pt>
                <c:pt idx="7">
                  <c:v>-30.5</c:v>
                </c:pt>
                <c:pt idx="8">
                  <c:v>-27.0</c:v>
                </c:pt>
                <c:pt idx="9">
                  <c:v>-24.6</c:v>
                </c:pt>
                <c:pt idx="10">
                  <c:v>-23.5</c:v>
                </c:pt>
                <c:pt idx="11">
                  <c:v>-22.0</c:v>
                </c:pt>
                <c:pt idx="12">
                  <c:v>-19.1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8718344"/>
        <c:axId val="-2108756424"/>
      </c:lineChart>
      <c:catAx>
        <c:axId val="-210871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8756424"/>
        <c:crosses val="autoZero"/>
        <c:auto val="1"/>
        <c:lblAlgn val="ctr"/>
        <c:lblOffset val="100"/>
        <c:noMultiLvlLbl val="0"/>
      </c:catAx>
      <c:valAx>
        <c:axId val="-21087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dirty="0">
                    <a:solidFill>
                      <a:schemeClr val="tx2"/>
                    </a:solidFill>
                  </a:rPr>
                  <a:t>Import </a:t>
                </a:r>
                <a:r>
                  <a:rPr lang="en-GB" sz="1600" b="1" dirty="0" smtClean="0">
                    <a:solidFill>
                      <a:schemeClr val="tx2"/>
                    </a:solidFill>
                  </a:rPr>
                  <a:t>Dependency (%)</a:t>
                </a:r>
                <a:endParaRPr lang="en-GB" sz="1600" b="1" dirty="0">
                  <a:solidFill>
                    <a:schemeClr val="tx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871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699837483977294"/>
          <c:y val="0.830362496035359"/>
          <c:w val="0.884257309406092"/>
          <c:h val="0.152312451188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800">
                <a:solidFill>
                  <a:schemeClr val="tx2"/>
                </a:solidFill>
              </a:rPr>
              <a:t>Changes in US Cereal Output and Exports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5809950284185"/>
          <c:y val="0.111636108834108"/>
          <c:w val="0.84315693679089"/>
          <c:h val="0.755838171665401"/>
        </c:manualLayout>
      </c:layout>
      <c:barChart>
        <c:barDir val="col"/>
        <c:grouping val="clustered"/>
        <c:varyColors val="0"/>
        <c:ser>
          <c:idx val="0"/>
          <c:order val="0"/>
          <c:tx>
            <c:v>Annual Change in Production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Sheet6!$L$66:$L$79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cat>
          <c:val>
            <c:numRef>
              <c:f>Sheet6!$T$66:$T$79</c:f>
              <c:numCache>
                <c:formatCode>0.00</c:formatCode>
                <c:ptCount val="14"/>
                <c:pt idx="0">
                  <c:v>2.197065304877488</c:v>
                </c:pt>
                <c:pt idx="1">
                  <c:v>-5.302080899554994</c:v>
                </c:pt>
                <c:pt idx="2">
                  <c:v>-8.637369307858988</c:v>
                </c:pt>
                <c:pt idx="3">
                  <c:v>17.4452860360668</c:v>
                </c:pt>
                <c:pt idx="4">
                  <c:v>11.67207329978844</c:v>
                </c:pt>
                <c:pt idx="5">
                  <c:v>-5.821236358337209</c:v>
                </c:pt>
                <c:pt idx="6">
                  <c:v>-7.62394805323876</c:v>
                </c:pt>
                <c:pt idx="7">
                  <c:v>22.87909994980826</c:v>
                </c:pt>
                <c:pt idx="8">
                  <c:v>-2.830453427486545</c:v>
                </c:pt>
                <c:pt idx="9">
                  <c:v>3.894471882151507</c:v>
                </c:pt>
                <c:pt idx="10">
                  <c:v>-4.341136274739031</c:v>
                </c:pt>
                <c:pt idx="11">
                  <c:v>-3.501398656789479</c:v>
                </c:pt>
                <c:pt idx="12">
                  <c:v>-7.848650523174971</c:v>
                </c:pt>
                <c:pt idx="13">
                  <c:v>22.53818491931507</c:v>
                </c:pt>
              </c:numCache>
            </c:numRef>
          </c:val>
        </c:ser>
        <c:ser>
          <c:idx val="1"/>
          <c:order val="1"/>
          <c:tx>
            <c:v>Annual Change in Exports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Sheet6!$L$66:$L$79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cat>
          <c:val>
            <c:numRef>
              <c:f>Sheet6!$U$66:$U$79</c:f>
              <c:numCache>
                <c:formatCode>0.00</c:formatCode>
                <c:ptCount val="14"/>
                <c:pt idx="0">
                  <c:v>-4.038321491790766</c:v>
                </c:pt>
                <c:pt idx="1">
                  <c:v>-3.219525432623149</c:v>
                </c:pt>
                <c:pt idx="2">
                  <c:v>-1.20757916503953</c:v>
                </c:pt>
                <c:pt idx="3">
                  <c:v>-2.71674513167347</c:v>
                </c:pt>
                <c:pt idx="4">
                  <c:v>11.87188184214765</c:v>
                </c:pt>
                <c:pt idx="5">
                  <c:v>-5.88797922253389</c:v>
                </c:pt>
                <c:pt idx="6">
                  <c:v>9.814882504440136</c:v>
                </c:pt>
                <c:pt idx="7">
                  <c:v>10.37289719611527</c:v>
                </c:pt>
                <c:pt idx="8">
                  <c:v>-8.048952513912288</c:v>
                </c:pt>
                <c:pt idx="9">
                  <c:v>-17.76998933232111</c:v>
                </c:pt>
                <c:pt idx="10">
                  <c:v>12.1017140927375</c:v>
                </c:pt>
                <c:pt idx="11">
                  <c:v>-1.17631088877741</c:v>
                </c:pt>
                <c:pt idx="12">
                  <c:v>-25.53997242468062</c:v>
                </c:pt>
                <c:pt idx="13">
                  <c:v>0.594540115136599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764136"/>
        <c:axId val="-2108706056"/>
      </c:barChart>
      <c:catAx>
        <c:axId val="-210876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8706056"/>
        <c:crosses val="autoZero"/>
        <c:auto val="1"/>
        <c:lblAlgn val="ctr"/>
        <c:lblOffset val="100"/>
        <c:noMultiLvlLbl val="0"/>
      </c:catAx>
      <c:valAx>
        <c:axId val="-210870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>
                    <a:solidFill>
                      <a:schemeClr val="tx2"/>
                    </a:solidFill>
                  </a:rPr>
                  <a:t>% Annual Change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87641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dirty="0" smtClean="0">
                <a:solidFill>
                  <a:schemeClr val="tx2"/>
                </a:solidFill>
              </a:rPr>
              <a:t>Egyptian Grain</a:t>
            </a:r>
            <a:r>
              <a:rPr lang="en-GB" sz="2000" b="1" baseline="0" dirty="0" smtClean="0">
                <a:solidFill>
                  <a:schemeClr val="tx2"/>
                </a:solidFill>
              </a:rPr>
              <a:t> </a:t>
            </a:r>
            <a:r>
              <a:rPr lang="en-GB" sz="2000" b="1" baseline="0" dirty="0">
                <a:solidFill>
                  <a:schemeClr val="tx2"/>
                </a:solidFill>
              </a:rPr>
              <a:t>Import Dependency</a:t>
            </a:r>
            <a:endParaRPr lang="en-GB" sz="2000" b="1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old!$AW$27</c:f>
              <c:strCache>
                <c:ptCount val="1"/>
                <c:pt idx="0">
                  <c:v>2C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old!$AX$26:$BM$26</c:f>
              <c:numCache>
                <c:formatCode>General</c:formatCode>
                <c:ptCount val="16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2020.0</c:v>
                </c:pt>
                <c:pt idx="13">
                  <c:v>2030.0</c:v>
                </c:pt>
                <c:pt idx="14">
                  <c:v>2040.0</c:v>
                </c:pt>
                <c:pt idx="15">
                  <c:v>2050.0</c:v>
                </c:pt>
              </c:numCache>
            </c:numRef>
          </c:cat>
          <c:val>
            <c:numRef>
              <c:f>old!$AX$27:$BM$27</c:f>
              <c:numCache>
                <c:formatCode>0%</c:formatCode>
                <c:ptCount val="16"/>
                <c:pt idx="0">
                  <c:v>0.36992647475096</c:v>
                </c:pt>
                <c:pt idx="1">
                  <c:v>0.350540065324282</c:v>
                </c:pt>
                <c:pt idx="2">
                  <c:v>0.379125994291137</c:v>
                </c:pt>
                <c:pt idx="3">
                  <c:v>0.303106478599947</c:v>
                </c:pt>
                <c:pt idx="4">
                  <c:v>0.252175842716139</c:v>
                </c:pt>
                <c:pt idx="5">
                  <c:v>0.368594835774583</c:v>
                </c:pt>
                <c:pt idx="6">
                  <c:v>0.386365862509975</c:v>
                </c:pt>
                <c:pt idx="7">
                  <c:v>0.420426067322986</c:v>
                </c:pt>
                <c:pt idx="8">
                  <c:v>0.373978524393678</c:v>
                </c:pt>
                <c:pt idx="9">
                  <c:v>0.418460071273058</c:v>
                </c:pt>
                <c:pt idx="10">
                  <c:v>0.481502929880678</c:v>
                </c:pt>
                <c:pt idx="11">
                  <c:v>0.465070825823287</c:v>
                </c:pt>
                <c:pt idx="12" formatCode="0.0%">
                  <c:v>0.461388103681355</c:v>
                </c:pt>
                <c:pt idx="13" formatCode="0.0%">
                  <c:v>0.489279842148488</c:v>
                </c:pt>
                <c:pt idx="14" formatCode="0.0%">
                  <c:v>0.478003230453768</c:v>
                </c:pt>
                <c:pt idx="15" formatCode="0.0%">
                  <c:v>0.506398424027212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old!$AW$28</c:f>
              <c:strCache>
                <c:ptCount val="1"/>
                <c:pt idx="0">
                  <c:v>4C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old!$AX$26:$BM$26</c:f>
              <c:numCache>
                <c:formatCode>General</c:formatCode>
                <c:ptCount val="16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2020.0</c:v>
                </c:pt>
                <c:pt idx="13">
                  <c:v>2030.0</c:v>
                </c:pt>
                <c:pt idx="14">
                  <c:v>2040.0</c:v>
                </c:pt>
                <c:pt idx="15">
                  <c:v>2050.0</c:v>
                </c:pt>
              </c:numCache>
            </c:numRef>
          </c:cat>
          <c:val>
            <c:numRef>
              <c:f>old!$AX$28:$BM$28</c:f>
              <c:numCache>
                <c:formatCode>0%</c:formatCode>
                <c:ptCount val="16"/>
                <c:pt idx="0">
                  <c:v>0.36992647475096</c:v>
                </c:pt>
                <c:pt idx="1">
                  <c:v>0.350540065324282</c:v>
                </c:pt>
                <c:pt idx="2">
                  <c:v>0.379125994291137</c:v>
                </c:pt>
                <c:pt idx="3">
                  <c:v>0.303106478599947</c:v>
                </c:pt>
                <c:pt idx="4">
                  <c:v>0.252175842716139</c:v>
                </c:pt>
                <c:pt idx="5">
                  <c:v>0.368594835774583</c:v>
                </c:pt>
                <c:pt idx="6">
                  <c:v>0.386365862509975</c:v>
                </c:pt>
                <c:pt idx="7">
                  <c:v>0.420426067322986</c:v>
                </c:pt>
                <c:pt idx="8">
                  <c:v>0.373978524393678</c:v>
                </c:pt>
                <c:pt idx="9">
                  <c:v>0.418460071273058</c:v>
                </c:pt>
                <c:pt idx="10">
                  <c:v>0.481502929880678</c:v>
                </c:pt>
                <c:pt idx="11">
                  <c:v>0.465070825823287</c:v>
                </c:pt>
                <c:pt idx="12">
                  <c:v>0.594077209059737</c:v>
                </c:pt>
                <c:pt idx="13">
                  <c:v>0.689422550893448</c:v>
                </c:pt>
                <c:pt idx="14">
                  <c:v>0.755880065312592</c:v>
                </c:pt>
                <c:pt idx="15">
                  <c:v>0.80322551398792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4005448"/>
        <c:axId val="-2084014056"/>
      </c:lineChart>
      <c:catAx>
        <c:axId val="-208400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4014056"/>
        <c:crosses val="autoZero"/>
        <c:auto val="1"/>
        <c:lblAlgn val="ctr"/>
        <c:lblOffset val="100"/>
        <c:noMultiLvlLbl val="0"/>
      </c:catAx>
      <c:valAx>
        <c:axId val="-208401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400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962781571216"/>
          <c:y val="0.932076353642666"/>
          <c:w val="0.426708278705297"/>
          <c:h val="0.0514184504696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0.1339</cdr:x>
      <cdr:y>0.39709</cdr:y>
    </cdr:from>
    <cdr:to>
      <cdr:x>0.97939</cdr:x>
      <cdr:y>0.40144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701992" y="1746496"/>
          <a:ext cx="4432503" cy="1915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B9EB6-753D-0440-A3CC-6B1A1BB255D2}" type="datetimeFigureOut">
              <a:rPr lang="en-US" smtClean="0"/>
              <a:t>07/02/2018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95075-E044-054B-898B-D3B5F62E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5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1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41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1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62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72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82" algn="l" defTabSz="9142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5075-E044-054B-898B-D3B5F62E76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6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Exports becoming more concentrates</a:t>
            </a:r>
            <a:r>
              <a:rPr lang="en-GB" baseline="0" dirty="0" smtClean="0"/>
              <a:t> as imports more diverse.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5075-E044-054B-898B-D3B5F62E76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1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i.org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A1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490952"/>
            <a:ext cx="9144000" cy="1170000"/>
          </a:xfrm>
        </p:spPr>
        <p:txBody>
          <a:bodyPr lIns="0" tIns="0" rIns="0" bIns="0" anchor="t" anchorCtr="0"/>
          <a:lstStyle>
            <a:lvl1pPr algn="l">
              <a:defRPr sz="6000" b="1" i="0" baseline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 smtClean="0"/>
              <a:t>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752128"/>
            <a:ext cx="9144000" cy="1655762"/>
          </a:xfrm>
        </p:spPr>
        <p:txBody>
          <a:bodyPr lIns="0" tIns="0" rIns="0" bIns="0"/>
          <a:lstStyle>
            <a:lvl1pPr marL="0" indent="0" algn="l">
              <a:buNone/>
              <a:defRPr sz="2400" b="0" i="0">
                <a:solidFill>
                  <a:srgbClr val="FFC600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9" y="354226"/>
            <a:ext cx="2194395" cy="8411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60539" y="1487777"/>
            <a:ext cx="36000" cy="5364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756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484313"/>
            <a:ext cx="7220712" cy="739353"/>
          </a:xfrm>
        </p:spPr>
        <p:txBody>
          <a:bodyPr lIns="0" tIns="0" rIns="0" bIns="0" anchor="t" anchorCtr="0"/>
          <a:lstStyle>
            <a:lvl1pPr>
              <a:defRPr b="1" i="0">
                <a:solidFill>
                  <a:srgbClr val="E0457B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00150" y="3128922"/>
            <a:ext cx="5480856" cy="2784538"/>
          </a:xfrm>
        </p:spPr>
        <p:txBody>
          <a:bodyPr lIns="0" tIns="0" rIns="0" bIns="0"/>
          <a:lstStyle>
            <a:lvl1pPr marL="457200" indent="-457200">
              <a:buClr>
                <a:srgbClr val="E0457B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1pPr>
            <a:lvl2pPr marL="800100" indent="-342900">
              <a:buClr>
                <a:srgbClr val="E0457B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2pPr>
            <a:lvl3pPr marL="1257300" indent="-342900">
              <a:buClr>
                <a:srgbClr val="E0457B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3pPr>
            <a:lvl4pPr marL="1657350" indent="-285750">
              <a:buClr>
                <a:srgbClr val="E0457B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4pPr>
            <a:lvl5pPr marL="2114550" indent="-285750">
              <a:buClr>
                <a:srgbClr val="E0457B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200150" y="2357448"/>
            <a:ext cx="2190278" cy="542874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rgbClr val="00B388"/>
              </a:buClr>
              <a:buNone/>
              <a:defRPr sz="2000" b="0" i="0" baseline="0">
                <a:latin typeface="Work Sans" charset="0"/>
                <a:ea typeface="Work Sans" charset="0"/>
                <a:cs typeface="Work Sans" charset="0"/>
              </a:defRPr>
            </a:lvl1pPr>
            <a:lvl2pPr>
              <a:buClr>
                <a:srgbClr val="00B388"/>
              </a:buClr>
              <a:defRPr/>
            </a:lvl2pPr>
            <a:lvl3pPr>
              <a:buClr>
                <a:srgbClr val="00B388"/>
              </a:buClr>
              <a:defRPr/>
            </a:lvl3pPr>
            <a:lvl4pPr>
              <a:buClr>
                <a:srgbClr val="00B388"/>
              </a:buClr>
              <a:defRPr/>
            </a:lvl4pPr>
            <a:lvl5pPr>
              <a:buClr>
                <a:srgbClr val="00B388"/>
              </a:buClr>
              <a:defRPr/>
            </a:lvl5pPr>
          </a:lstStyle>
          <a:p>
            <a:pPr lvl="0"/>
            <a:r>
              <a:rPr lang="en-GB" dirty="0" smtClean="0"/>
              <a:t>Subtitle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8" y="354226"/>
            <a:ext cx="2194398" cy="8411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60539" y="1487777"/>
            <a:ext cx="36000" cy="5364000"/>
          </a:xfrm>
          <a:prstGeom prst="rect">
            <a:avLst/>
          </a:prstGeom>
          <a:solidFill>
            <a:srgbClr val="E04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935" userDrawn="1">
          <p15:clr>
            <a:srgbClr val="FBAE40"/>
          </p15:clr>
        </p15:guide>
        <p15:guide id="2" pos="756" userDrawn="1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Orange">
    <p:bg>
      <p:bgPr>
        <a:solidFill>
          <a:srgbClr val="E04E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1490952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 smtClean="0"/>
              <a:t>Chapter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363" y="2786953"/>
            <a:ext cx="9898199" cy="7040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2A1564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5"/>
            <a:ext cx="2194398" cy="84112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41287" y="1490952"/>
            <a:ext cx="36000" cy="5364000"/>
          </a:xfrm>
          <a:prstGeom prst="rect">
            <a:avLst/>
          </a:prstGeom>
          <a:solidFill>
            <a:srgbClr val="2A1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974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484313"/>
            <a:ext cx="7220712" cy="739353"/>
          </a:xfrm>
        </p:spPr>
        <p:txBody>
          <a:bodyPr lIns="0" tIns="0" rIns="0" bIns="0" anchor="t" anchorCtr="0"/>
          <a:lstStyle>
            <a:lvl1pPr>
              <a:defRPr b="1" i="0">
                <a:solidFill>
                  <a:srgbClr val="E04E39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00150" y="3128922"/>
            <a:ext cx="5480856" cy="2784538"/>
          </a:xfrm>
        </p:spPr>
        <p:txBody>
          <a:bodyPr lIns="0" tIns="0" rIns="0" bIns="0"/>
          <a:lstStyle>
            <a:lvl1pPr marL="457200" indent="-457200">
              <a:buClr>
                <a:srgbClr val="E04E39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1pPr>
            <a:lvl2pPr marL="800100" indent="-342900">
              <a:buClr>
                <a:srgbClr val="E04E39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2pPr>
            <a:lvl3pPr marL="1257300" indent="-342900">
              <a:buClr>
                <a:srgbClr val="E04E39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3pPr>
            <a:lvl4pPr marL="1657350" indent="-285750">
              <a:buClr>
                <a:srgbClr val="E04E39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4pPr>
            <a:lvl5pPr marL="2114550" indent="-285750">
              <a:buClr>
                <a:srgbClr val="E04E39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200150" y="2357448"/>
            <a:ext cx="2190278" cy="542874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rgbClr val="00B388"/>
              </a:buClr>
              <a:buNone/>
              <a:defRPr sz="2000" b="0" i="0" baseline="0">
                <a:latin typeface="Work Sans" charset="0"/>
                <a:ea typeface="Work Sans" charset="0"/>
                <a:cs typeface="Work Sans" charset="0"/>
              </a:defRPr>
            </a:lvl1pPr>
            <a:lvl2pPr>
              <a:buClr>
                <a:srgbClr val="00B388"/>
              </a:buClr>
              <a:defRPr/>
            </a:lvl2pPr>
            <a:lvl3pPr>
              <a:buClr>
                <a:srgbClr val="00B388"/>
              </a:buClr>
              <a:defRPr/>
            </a:lvl3pPr>
            <a:lvl4pPr>
              <a:buClr>
                <a:srgbClr val="00B388"/>
              </a:buClr>
              <a:defRPr/>
            </a:lvl4pPr>
            <a:lvl5pPr>
              <a:buClr>
                <a:srgbClr val="00B388"/>
              </a:buClr>
              <a:defRPr/>
            </a:lvl5pPr>
          </a:lstStyle>
          <a:p>
            <a:pPr lvl="0"/>
            <a:r>
              <a:rPr lang="en-GB" dirty="0" smtClean="0"/>
              <a:t>Subtitle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8" y="354226"/>
            <a:ext cx="2194398" cy="8411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60539" y="1487777"/>
            <a:ext cx="36000" cy="5364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923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756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98" y="320383"/>
            <a:ext cx="2925646" cy="129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8" y="354226"/>
            <a:ext cx="2194398" cy="84112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60539" y="1487777"/>
            <a:ext cx="36000" cy="5364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B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04437" y="1490952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 smtClean="0"/>
              <a:t>Chapter slide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8" y="354225"/>
            <a:ext cx="2194398" cy="84112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60539" y="1487777"/>
            <a:ext cx="36000" cy="5364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  <p:transition xmlns:p14="http://schemas.microsoft.com/office/powerpoint/2010/main">
    <p:fade/>
  </p:transition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pos="756" userDrawn="1">
          <p15:clr>
            <a:srgbClr val="FBAE40"/>
          </p15:clr>
        </p15:guide>
        <p15:guide id="3" orient="horz" pos="935" userDrawn="1">
          <p15:clr>
            <a:srgbClr val="FBAE40"/>
          </p15:clr>
        </p15:guide>
        <p15:guide id="4" pos="551" userDrawn="1">
          <p15:clr>
            <a:srgbClr val="FBAE40"/>
          </p15:clr>
        </p15:guide>
        <p15:guide id="5" orient="horz" pos="2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8" y="354226"/>
            <a:ext cx="2194398" cy="84112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60539" y="1487777"/>
            <a:ext cx="36000" cy="5364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88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bg>
      <p:bgPr>
        <a:solidFill>
          <a:srgbClr val="00B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8" y="354225"/>
            <a:ext cx="2194398" cy="84112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60539" y="1487777"/>
            <a:ext cx="36000" cy="5364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200150" y="3651231"/>
            <a:ext cx="2746011" cy="201593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3175" indent="0" rtl="0">
              <a:tabLst/>
            </a:pPr>
            <a:r>
              <a:rPr lang="en-GB" sz="1050" b="0" i="0" u="none" strike="noStrike" kern="1200" baseline="0" dirty="0" smtClean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rPr>
              <a:t>Natural Resources Institute</a:t>
            </a:r>
          </a:p>
          <a:p>
            <a:pPr marL="3175" indent="0" rtl="0">
              <a:tabLst/>
            </a:pPr>
            <a:endParaRPr lang="en-GB" sz="900" b="0" i="0" u="none" strike="noStrike" kern="1200" baseline="0" dirty="0" smtClean="0">
              <a:solidFill>
                <a:schemeClr val="bg1"/>
              </a:solidFill>
              <a:latin typeface="Work Sans" charset="0"/>
              <a:ea typeface="Work Sans" charset="0"/>
              <a:cs typeface="Work Sans" charset="0"/>
            </a:endParaRPr>
          </a:p>
          <a:p>
            <a:pPr marL="3175" indent="0" rtl="0">
              <a:tabLst/>
            </a:pPr>
            <a:r>
              <a:rPr lang="en-GB" sz="900" b="1" i="0" u="none" strike="noStrike" kern="1200" baseline="0" dirty="0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  <a:t>University of Greenwich</a:t>
            </a:r>
            <a:r>
              <a:rPr lang="en-GB" sz="900" b="0" i="0" u="none" strike="noStrike" kern="1200" baseline="0" dirty="0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  <a:t/>
            </a:r>
            <a:br>
              <a:rPr lang="en-GB" sz="900" b="0" i="0" u="none" strike="noStrike" kern="1200" baseline="0" dirty="0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</a:br>
            <a:r>
              <a:rPr lang="en-GB" sz="900" b="0" i="0" u="none" strike="noStrike" kern="1200" baseline="0" dirty="0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  <a:t>Medway Campus</a:t>
            </a:r>
            <a:br>
              <a:rPr lang="en-GB" sz="900" b="0" i="0" u="none" strike="noStrike" kern="1200" baseline="0" dirty="0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</a:br>
            <a:r>
              <a:rPr lang="en-GB" sz="900" b="0" i="0" u="none" strike="noStrike" kern="1200" baseline="0" dirty="0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  <a:t>Central Avenue</a:t>
            </a:r>
            <a:br>
              <a:rPr lang="en-GB" sz="900" b="0" i="0" u="none" strike="noStrike" kern="1200" baseline="0" dirty="0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</a:br>
            <a:r>
              <a:rPr lang="en-GB" sz="900" b="0" i="0" u="none" strike="noStrike" kern="1200" baseline="0" dirty="0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  <a:t>Chatham Maritime</a:t>
            </a:r>
            <a:br>
              <a:rPr lang="en-GB" sz="900" b="0" i="0" u="none" strike="noStrike" kern="1200" baseline="0" dirty="0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</a:br>
            <a:r>
              <a:rPr lang="en-GB" sz="900" b="0" i="0" u="none" strike="noStrike" kern="1200" baseline="0" dirty="0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  <a:t>ME4 4TB</a:t>
            </a:r>
          </a:p>
          <a:p>
            <a:pPr marL="3175" indent="0" rtl="0">
              <a:tabLst/>
            </a:pPr>
            <a:endParaRPr lang="en-GB" sz="900" b="0" i="0" u="none" strike="noStrike" kern="1200" baseline="0" dirty="0" smtClean="0">
              <a:solidFill>
                <a:schemeClr val="bg1"/>
              </a:solidFill>
              <a:latin typeface="Work Sans" charset="0"/>
              <a:ea typeface="Work Sans" charset="0"/>
              <a:cs typeface="Work Sans" charset="0"/>
            </a:endParaRPr>
          </a:p>
          <a:p>
            <a:pPr marL="3175" indent="0" rtl="0">
              <a:tabLst/>
            </a:pPr>
            <a:r>
              <a:rPr lang="en-GB" sz="900" b="0" i="0" u="none" strike="noStrike" kern="1200" baseline="0" dirty="0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  <a:t>Website: </a:t>
            </a:r>
            <a:r>
              <a:rPr lang="en-GB" sz="900" b="0" i="0" u="none" strike="noStrike" kern="1200" baseline="0" dirty="0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  <a:hlinkClick r:id="rId3"/>
              </a:rPr>
              <a:t>www.nri.org</a:t>
            </a:r>
            <a:endParaRPr lang="en-GB" sz="900" b="0" i="0" u="none" strike="noStrike" kern="1200" baseline="0" dirty="0" smtClean="0">
              <a:solidFill>
                <a:schemeClr val="bg1"/>
              </a:solidFill>
              <a:latin typeface="Work Sans" charset="0"/>
              <a:ea typeface="Work Sans" charset="0"/>
              <a:cs typeface="Work Sans" charset="0"/>
            </a:endParaRPr>
          </a:p>
          <a:p>
            <a:pPr marL="3175" indent="0" rtl="0">
              <a:tabLst/>
            </a:pPr>
            <a:endParaRPr lang="en-GB" sz="900" b="0" i="0" u="none" strike="noStrike" kern="1200" baseline="0" dirty="0" smtClean="0">
              <a:solidFill>
                <a:schemeClr val="bg1"/>
              </a:solidFill>
              <a:latin typeface="Work Sans" charset="0"/>
              <a:ea typeface="Work Sans" charset="0"/>
              <a:cs typeface="Work Sans" charset="0"/>
            </a:endParaRPr>
          </a:p>
          <a:p>
            <a:pPr marL="3175" indent="0" rtl="0">
              <a:tabLst/>
            </a:pPr>
            <a:r>
              <a:rPr lang="it-IT" sz="900" b="0" i="0" u="none" strike="noStrike" kern="1200" baseline="0" dirty="0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  <a:t>Telephone:	+44 (0)1634 880088</a:t>
            </a:r>
          </a:p>
          <a:p>
            <a:pPr marL="3175" lvl="1" indent="0" rtl="0">
              <a:tabLst/>
            </a:pPr>
            <a:r>
              <a:rPr lang="it-IT" sz="900" b="0" i="0" u="none" strike="noStrike" kern="1200" baseline="0" dirty="0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  <a:t>	020 8331 9000</a:t>
            </a:r>
          </a:p>
          <a:p>
            <a:pPr marL="3175" lvl="1" indent="0" rtl="0">
              <a:tabLst/>
            </a:pPr>
            <a:endParaRPr lang="it-IT" sz="900" b="0" i="0" u="none" strike="noStrike" kern="1200" baseline="0" dirty="0" smtClean="0">
              <a:solidFill>
                <a:schemeClr val="bg1"/>
              </a:solidFill>
              <a:latin typeface="Work Sans" charset="0"/>
              <a:ea typeface="Work Sans" charset="0"/>
              <a:cs typeface="Work Sans" charset="0"/>
            </a:endParaRPr>
          </a:p>
          <a:p>
            <a:pPr marL="3175" lvl="1" indent="0" rtl="0">
              <a:tabLst/>
            </a:pPr>
            <a:r>
              <a:rPr lang="it-IT" sz="900" b="0" i="0" u="none" strike="noStrike" kern="1200" baseline="0" dirty="0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  <a:t>E-mail: 	</a:t>
            </a:r>
            <a:r>
              <a:rPr lang="it-IT" sz="900" b="0" i="0" u="none" strike="noStrike" kern="1200" baseline="0" dirty="0" err="1" smtClean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  <a:t>courseinfo@gre.ac.uk</a:t>
            </a:r>
            <a:endParaRPr lang="en-US" sz="900" b="0" i="0" baseline="0" dirty="0">
              <a:solidFill>
                <a:schemeClr val="bg1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553" y="5943599"/>
            <a:ext cx="700362" cy="47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418" y="3770352"/>
            <a:ext cx="1324951" cy="189681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352214" y="0"/>
            <a:ext cx="36000" cy="5661025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935" userDrawn="1">
          <p15:clr>
            <a:srgbClr val="FBAE40"/>
          </p15:clr>
        </p15:guide>
        <p15:guide id="2" pos="756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orient="horz" pos="4042" userDrawn="1">
          <p15:clr>
            <a:srgbClr val="FBAE40"/>
          </p15:clr>
        </p15:guide>
        <p15:guide id="5" pos="551" userDrawn="1">
          <p15:clr>
            <a:srgbClr val="FBAE40"/>
          </p15:clr>
        </p15:guide>
        <p15:guide id="6" orient="horz" pos="2364" userDrawn="1">
          <p15:clr>
            <a:srgbClr val="FBAE40"/>
          </p15:clr>
        </p15:guide>
        <p15:guide id="7" orient="horz" pos="356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BB4C-AE1B-4749-9AB3-E1449E485529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61D9-A0C1-4DE4-80F1-05C58AFC8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1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484313"/>
            <a:ext cx="7220712" cy="739353"/>
          </a:xfrm>
        </p:spPr>
        <p:txBody>
          <a:bodyPr lIns="0" tIns="0" rIns="0" bIns="0" anchor="t" anchorCtr="0"/>
          <a:lstStyle>
            <a:lvl1pPr>
              <a:defRPr b="1" i="0">
                <a:solidFill>
                  <a:srgbClr val="606EB2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 smtClean="0"/>
              <a:t>Contents 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00150" y="2525914"/>
            <a:ext cx="9387840" cy="3394187"/>
          </a:xfrm>
        </p:spPr>
        <p:txBody>
          <a:bodyPr lIns="0" tIns="0" rIns="0" bIns="0"/>
          <a:lstStyle>
            <a:lvl1pPr marL="457200" indent="-457200">
              <a:buClr>
                <a:srgbClr val="00B388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1pPr>
            <a:lvl2pPr marL="800100" indent="-342900">
              <a:buClr>
                <a:srgbClr val="00B388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2pPr>
            <a:lvl3pPr marL="1257300" indent="-342900">
              <a:buClr>
                <a:srgbClr val="00B388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3pPr>
            <a:lvl4pPr marL="1657350" indent="-285750">
              <a:buClr>
                <a:srgbClr val="00B388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4pPr>
            <a:lvl5pPr marL="2114550" indent="-285750">
              <a:buClr>
                <a:srgbClr val="00B388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8" y="354226"/>
            <a:ext cx="2194398" cy="84112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60539" y="1494000"/>
            <a:ext cx="36000" cy="5364000"/>
          </a:xfrm>
          <a:prstGeom prst="rect">
            <a:avLst/>
          </a:prstGeom>
          <a:solidFill>
            <a:srgbClr val="2A1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pos="756" userDrawn="1">
          <p15:clr>
            <a:srgbClr val="FBAE40"/>
          </p15:clr>
        </p15:guide>
        <p15:guide id="3" pos="551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27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Blue">
    <p:bg>
      <p:bgPr>
        <a:solidFill>
          <a:srgbClr val="606E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484313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 smtClean="0"/>
              <a:t>Chapter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747340"/>
            <a:ext cx="9898199" cy="7040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FFC600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9" y="354226"/>
            <a:ext cx="2194395" cy="84112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60539" y="1487777"/>
            <a:ext cx="36000" cy="5364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55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490953"/>
            <a:ext cx="7220712" cy="739353"/>
          </a:xfrm>
        </p:spPr>
        <p:txBody>
          <a:bodyPr lIns="0" tIns="0" rIns="0" bIns="0" anchor="t" anchorCtr="0"/>
          <a:lstStyle>
            <a:lvl1pPr>
              <a:defRPr b="1" i="0">
                <a:solidFill>
                  <a:srgbClr val="606EB2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 smtClean="0"/>
              <a:t>Contents slide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00150" y="2623498"/>
            <a:ext cx="9387840" cy="3296602"/>
          </a:xfrm>
        </p:spPr>
        <p:txBody>
          <a:bodyPr lIns="0" tIns="0" rIns="0" bIns="0"/>
          <a:lstStyle>
            <a:lvl1pPr marL="457200" indent="-457200">
              <a:buClr>
                <a:srgbClr val="00B388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1pPr>
            <a:lvl2pPr marL="800100" indent="-342900">
              <a:buClr>
                <a:srgbClr val="00B388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2pPr>
            <a:lvl3pPr marL="1257300" indent="-342900">
              <a:buClr>
                <a:srgbClr val="00B388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3pPr>
            <a:lvl4pPr marL="1657350" indent="-285750">
              <a:buClr>
                <a:srgbClr val="00B388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4pPr>
            <a:lvl5pPr marL="2114550" indent="-285750">
              <a:buClr>
                <a:srgbClr val="00B388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8" y="354226"/>
            <a:ext cx="2194398" cy="8411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60539" y="1487777"/>
            <a:ext cx="36000" cy="5364000"/>
          </a:xfrm>
          <a:prstGeom prst="rect">
            <a:avLst/>
          </a:prstGeom>
          <a:solidFill>
            <a:srgbClr val="2A1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756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pos="3940" userDrawn="1">
          <p15:clr>
            <a:srgbClr val="FBAE40"/>
          </p15:clr>
        </p15:guide>
        <p15:guide id="4" pos="5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Green">
    <p:bg>
      <p:bgPr>
        <a:solidFill>
          <a:srgbClr val="606E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49" y="1484313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 smtClean="0"/>
              <a:t>Chapter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780314"/>
            <a:ext cx="9898199" cy="7040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2A1564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9" y="354226"/>
            <a:ext cx="2194395" cy="8411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60539" y="1487777"/>
            <a:ext cx="36000" cy="5364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935" userDrawn="1">
          <p15:clr>
            <a:srgbClr val="FBAE40"/>
          </p15:clr>
        </p15:guide>
        <p15:guide id="2" pos="756" userDrawn="1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484313"/>
            <a:ext cx="7220712" cy="739353"/>
          </a:xfrm>
        </p:spPr>
        <p:txBody>
          <a:bodyPr lIns="0" tIns="0" rIns="0" bIns="0" anchor="t" anchorCtr="0"/>
          <a:lstStyle>
            <a:lvl1pPr>
              <a:defRPr b="1" i="0">
                <a:solidFill>
                  <a:srgbClr val="00B388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3034104"/>
            <a:ext cx="5480856" cy="2615257"/>
          </a:xfrm>
        </p:spPr>
        <p:txBody>
          <a:bodyPr lIns="0" tIns="0" rIns="0" bIns="0"/>
          <a:lstStyle>
            <a:lvl1pPr marL="457200" indent="-457200">
              <a:buClr>
                <a:srgbClr val="2A1564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1pPr>
            <a:lvl2pPr marL="800100" indent="-342900">
              <a:buClr>
                <a:srgbClr val="2A1564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2pPr>
            <a:lvl3pPr marL="1257300" indent="-342900">
              <a:buClr>
                <a:srgbClr val="2A1564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3pPr>
            <a:lvl4pPr marL="1657350" indent="-285750">
              <a:buClr>
                <a:srgbClr val="2A1564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4pPr>
            <a:lvl5pPr marL="2114550" indent="-285750">
              <a:buClr>
                <a:srgbClr val="2A1564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200150" y="2357448"/>
            <a:ext cx="2190278" cy="542874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rgbClr val="00B388"/>
              </a:buClr>
              <a:buNone/>
              <a:defRPr sz="2000" b="0" i="0" baseline="0">
                <a:latin typeface="Work Sans" charset="0"/>
                <a:ea typeface="Work Sans" charset="0"/>
                <a:cs typeface="Work Sans" charset="0"/>
              </a:defRPr>
            </a:lvl1pPr>
            <a:lvl2pPr>
              <a:buClr>
                <a:srgbClr val="00B388"/>
              </a:buClr>
              <a:defRPr/>
            </a:lvl2pPr>
            <a:lvl3pPr>
              <a:buClr>
                <a:srgbClr val="00B388"/>
              </a:buClr>
              <a:defRPr/>
            </a:lvl3pPr>
            <a:lvl4pPr>
              <a:buClr>
                <a:srgbClr val="00B388"/>
              </a:buClr>
              <a:defRPr/>
            </a:lvl4pPr>
            <a:lvl5pPr>
              <a:buClr>
                <a:srgbClr val="00B388"/>
              </a:buClr>
              <a:defRPr/>
            </a:lvl5pPr>
          </a:lstStyle>
          <a:p>
            <a:pPr lvl="0"/>
            <a:r>
              <a:rPr lang="en-GB" dirty="0" smtClean="0"/>
              <a:t>Subtitle here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8" y="354226"/>
            <a:ext cx="2194398" cy="84112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60539" y="1494000"/>
            <a:ext cx="36000" cy="5364000"/>
          </a:xfrm>
          <a:prstGeom prst="rect">
            <a:avLst/>
          </a:prstGeom>
          <a:solidFill>
            <a:srgbClr val="2A1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756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Yellow">
    <p:bg>
      <p:bgPr>
        <a:solidFill>
          <a:srgbClr val="FF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1" y="1490952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 smtClean="0"/>
              <a:t>Chapter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362" y="2786953"/>
            <a:ext cx="9898199" cy="7040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2A1564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5"/>
            <a:ext cx="2194398" cy="84112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41287" y="1490952"/>
            <a:ext cx="36000" cy="5364000"/>
          </a:xfrm>
          <a:prstGeom prst="rect">
            <a:avLst/>
          </a:prstGeom>
          <a:solidFill>
            <a:srgbClr val="2A1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22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484313"/>
            <a:ext cx="7220712" cy="739353"/>
          </a:xfrm>
        </p:spPr>
        <p:txBody>
          <a:bodyPr lIns="0" tIns="0" rIns="0" bIns="0" anchor="t" anchorCtr="0"/>
          <a:lstStyle>
            <a:lvl1pPr>
              <a:defRPr b="1" i="0">
                <a:solidFill>
                  <a:srgbClr val="2A1564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00150" y="3128922"/>
            <a:ext cx="5480856" cy="2784538"/>
          </a:xfrm>
        </p:spPr>
        <p:txBody>
          <a:bodyPr lIns="0" tIns="0" rIns="0" bIns="0"/>
          <a:lstStyle>
            <a:lvl1pPr marL="457200" indent="-457200">
              <a:buClr>
                <a:srgbClr val="2A1564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1pPr>
            <a:lvl2pPr marL="800100" indent="-342900">
              <a:buClr>
                <a:srgbClr val="2A1564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2pPr>
            <a:lvl3pPr marL="1257300" indent="-342900">
              <a:buClr>
                <a:srgbClr val="2A1564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3pPr>
            <a:lvl4pPr marL="1657350" indent="-285750">
              <a:buClr>
                <a:srgbClr val="2A1564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4pPr>
            <a:lvl5pPr marL="2114550" indent="-285750">
              <a:buClr>
                <a:srgbClr val="2A1564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200150" y="2357448"/>
            <a:ext cx="2190278" cy="542874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rgbClr val="00B388"/>
              </a:buClr>
              <a:buNone/>
              <a:defRPr sz="2000" b="0" i="0" baseline="0">
                <a:latin typeface="Work Sans" charset="0"/>
                <a:ea typeface="Work Sans" charset="0"/>
                <a:cs typeface="Work Sans" charset="0"/>
              </a:defRPr>
            </a:lvl1pPr>
            <a:lvl2pPr>
              <a:buClr>
                <a:srgbClr val="00B388"/>
              </a:buClr>
              <a:defRPr/>
            </a:lvl2pPr>
            <a:lvl3pPr>
              <a:buClr>
                <a:srgbClr val="00B388"/>
              </a:buClr>
              <a:defRPr/>
            </a:lvl3pPr>
            <a:lvl4pPr>
              <a:buClr>
                <a:srgbClr val="00B388"/>
              </a:buClr>
              <a:defRPr/>
            </a:lvl4pPr>
            <a:lvl5pPr>
              <a:buClr>
                <a:srgbClr val="00B388"/>
              </a:buClr>
              <a:defRPr/>
            </a:lvl5pPr>
          </a:lstStyle>
          <a:p>
            <a:pPr lvl="0"/>
            <a:r>
              <a:rPr lang="en-GB" dirty="0" smtClean="0"/>
              <a:t>Subtitle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88" y="354226"/>
            <a:ext cx="2194398" cy="8411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60539" y="1487777"/>
            <a:ext cx="36000" cy="5364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935" userDrawn="1">
          <p15:clr>
            <a:srgbClr val="FBAE40"/>
          </p15:clr>
        </p15:guide>
        <p15:guide id="2" pos="756" userDrawn="1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Pink">
    <p:bg>
      <p:bgPr>
        <a:solidFill>
          <a:srgbClr val="E04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2026" y="1490952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 smtClean="0"/>
              <a:t>Chapter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2027" y="2786953"/>
            <a:ext cx="9898199" cy="7040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2A1564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5"/>
            <a:ext cx="2194398" cy="84112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41287" y="1490952"/>
            <a:ext cx="36000" cy="5364000"/>
          </a:xfrm>
          <a:prstGeom prst="rect">
            <a:avLst/>
          </a:prstGeom>
          <a:solidFill>
            <a:srgbClr val="2A1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1" dirty="0" smtClean="0">
                <a:solidFill>
                  <a:srgbClr val="2A1564"/>
                </a:solidFill>
              </a:rPr>
              <a:t> </a:t>
            </a:r>
            <a:endParaRPr lang="en-US" sz="4881" dirty="0">
              <a:solidFill>
                <a:srgbClr val="2A1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929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1F7F-FE6D-D943-8FCC-6B1B16CEE67E}" type="datetimeFigureOut">
              <a:rPr lang="en-US" smtClean="0"/>
              <a:t>07/02/2018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E4C5-EAE9-914A-8568-3235713B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  <p:sldLayoutId id="2147483656" r:id="rId5"/>
    <p:sldLayoutId id="2147483657" r:id="rId6"/>
    <p:sldLayoutId id="2147483659" r:id="rId7"/>
    <p:sldLayoutId id="2147483655" r:id="rId8"/>
    <p:sldLayoutId id="2147483660" r:id="rId9"/>
    <p:sldLayoutId id="2147483662" r:id="rId10"/>
    <p:sldLayoutId id="2147483661" r:id="rId11"/>
    <p:sldLayoutId id="2147483663" r:id="rId12"/>
    <p:sldLayoutId id="2147483654" r:id="rId13"/>
    <p:sldLayoutId id="2147483666" r:id="rId14"/>
    <p:sldLayoutId id="2147483665" r:id="rId15"/>
    <p:sldLayoutId id="2147483658" r:id="rId16"/>
    <p:sldLayoutId id="2147483667" r:id="rId17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chemeClr val="tx1"/>
          </a:solidFill>
          <a:latin typeface="Antonio" charset="0"/>
          <a:ea typeface="Antonio" charset="0"/>
          <a:cs typeface="Antoni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 baseline="0">
          <a:solidFill>
            <a:srgbClr val="555555"/>
          </a:solidFill>
          <a:latin typeface="Work Sans" charset="0"/>
          <a:ea typeface="Work Sans" charset="0"/>
          <a:cs typeface="Work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 baseline="0">
          <a:solidFill>
            <a:srgbClr val="555555"/>
          </a:solidFill>
          <a:latin typeface="Work Sans" charset="0"/>
          <a:ea typeface="Work Sans" charset="0"/>
          <a:cs typeface="Work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 baseline="0">
          <a:solidFill>
            <a:srgbClr val="555555"/>
          </a:solidFill>
          <a:latin typeface="Work Sans" charset="0"/>
          <a:ea typeface="Work Sans" charset="0"/>
          <a:cs typeface="Work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 baseline="0">
          <a:solidFill>
            <a:srgbClr val="555555"/>
          </a:solidFill>
          <a:latin typeface="Work Sans" charset="0"/>
          <a:ea typeface="Work Sans" charset="0"/>
          <a:cs typeface="Work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 baseline="0">
          <a:solidFill>
            <a:srgbClr val="555555"/>
          </a:solidFill>
          <a:latin typeface="Work Sans" charset="0"/>
          <a:ea typeface="Work Sans" charset="0"/>
          <a:cs typeface="Work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Relationship Id="rId3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200150" y="3428999"/>
            <a:ext cx="4343400" cy="2600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 baseline="0">
                <a:solidFill>
                  <a:srgbClr val="555555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rgbClr val="555555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rgbClr val="555555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rgbClr val="555555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rgbClr val="555555"/>
                </a:solidFill>
                <a:latin typeface="Work Sans" charset="0"/>
                <a:ea typeface="Work Sans" charset="0"/>
                <a:cs typeface="Work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dirty="0" smtClean="0"/>
              <a:t>Some thoughts from a worried observer</a:t>
            </a:r>
          </a:p>
          <a:p>
            <a:pPr marL="0" indent="0">
              <a:lnSpc>
                <a:spcPct val="100000"/>
              </a:lnSpc>
              <a:buNone/>
            </a:pPr>
            <a:endParaRPr lang="en-GB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dirty="0" err="1" smtClean="0"/>
              <a:t>Dr</a:t>
            </a:r>
            <a:r>
              <a:rPr lang="en-GB" b="1" dirty="0" err="1"/>
              <a:t>.</a:t>
            </a:r>
            <a:r>
              <a:rPr lang="en-GB" b="1" dirty="0"/>
              <a:t> Conor </a:t>
            </a:r>
            <a:r>
              <a:rPr lang="en-GB" b="1" dirty="0" smtClean="0"/>
              <a:t>Walsh</a:t>
            </a: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b="1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0149" y="2146151"/>
            <a:ext cx="4001402" cy="15192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sz="4800" dirty="0" smtClean="0"/>
              <a:t>Food Security and the potential role for space science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0" y="3266902"/>
            <a:ext cx="6350000" cy="359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09" y="-11875"/>
            <a:ext cx="3379031" cy="3278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439" y="-11876"/>
            <a:ext cx="2970969" cy="32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49" y="1379538"/>
            <a:ext cx="8505825" cy="73935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Negative Emissions necessary by 2050!!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4" y="2118891"/>
            <a:ext cx="10368153" cy="4053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6191250"/>
            <a:ext cx="9829800" cy="71246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0" y="5248275"/>
            <a:ext cx="7419974" cy="94297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264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opscience.iop.org/1748-9326/8/3/031004/downloadHRFigure/figure/erl477553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35" y="427382"/>
            <a:ext cx="12061724" cy="62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4272677"/>
            <a:ext cx="512545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dirty="0"/>
              <a:t>Map of the biophysical maximum biomass production (≈190 EJ yr</a:t>
            </a:r>
            <a:r>
              <a:rPr lang="en-GB" baseline="30000" dirty="0"/>
              <a:t>−1</a:t>
            </a:r>
            <a:r>
              <a:rPr lang="en-GB" dirty="0"/>
              <a:t>) that might be generated from the 4.7 billion hectares of the world's vegetated land outside denser forests, croplands, urban areas and wilderness, outlining selected potential trade-offs and risks. </a:t>
            </a:r>
            <a:endParaRPr lang="en-GB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Helmut </a:t>
            </a:r>
            <a:r>
              <a:rPr lang="en-US" altLang="en-US" dirty="0"/>
              <a:t>Haberl et al 2013 Environ. Res. Lett. 8 031004 doi:10.1088/1748-9326/8/3/031004</a:t>
            </a:r>
          </a:p>
        </p:txBody>
      </p:sp>
    </p:spTree>
    <p:extLst>
      <p:ext uri="{BB962C8B-B14F-4D97-AF65-F5344CB8AC3E}">
        <p14:creationId xmlns:p14="http://schemas.microsoft.com/office/powerpoint/2010/main" val="169508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My 2c worth on the role of space science…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00150" y="2905836"/>
            <a:ext cx="8663177" cy="3007284"/>
          </a:xfrm>
        </p:spPr>
        <p:txBody>
          <a:bodyPr>
            <a:normAutofit/>
          </a:bodyPr>
          <a:lstStyle/>
          <a:p>
            <a:r>
              <a:rPr lang="en-GB" dirty="0" smtClean="0"/>
              <a:t>High Uncertainty on regional disparities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Extent of vulnerabilities to climate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Potential of expansion of productivity.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Vital for understanding Food/Water/Energy/Land Nexus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1420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49" y="1339106"/>
            <a:ext cx="9648825" cy="739353"/>
          </a:xfrm>
        </p:spPr>
        <p:txBody>
          <a:bodyPr>
            <a:normAutofit/>
          </a:bodyPr>
          <a:lstStyle/>
          <a:p>
            <a:r>
              <a:rPr lang="en-GB" dirty="0" smtClean="0"/>
              <a:t>Regions like Africa seen as being key.</a:t>
            </a:r>
            <a:endParaRPr lang="en-GB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71" y="1897626"/>
            <a:ext cx="5181600" cy="37279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3671" y="5814391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Montepelier</a:t>
            </a:r>
            <a:r>
              <a:rPr lang="en-GB" dirty="0" smtClean="0"/>
              <a:t> Panel. </a:t>
            </a:r>
            <a:r>
              <a:rPr lang="en-GB" dirty="0"/>
              <a:t>Sustainable intensification: a new paradigm for </a:t>
            </a:r>
            <a:r>
              <a:rPr lang="en-GB" dirty="0" err="1"/>
              <a:t>african</a:t>
            </a:r>
            <a:r>
              <a:rPr lang="en-GB" dirty="0"/>
              <a:t> agriculture. London: Agriculture for Impact. 2013.</a:t>
            </a:r>
          </a:p>
        </p:txBody>
      </p:sp>
      <p:pic>
        <p:nvPicPr>
          <p:cNvPr id="3074" name="Picture 2" descr="https://pbs.twimg.com/media/CVH6MUyWEAESzFd.png:lar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49" y="1897626"/>
            <a:ext cx="5700523" cy="459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614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580" y="1407244"/>
            <a:ext cx="10230612" cy="12749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Satellite data can help verify models of climate impact/adaptation or demonstrate stress over time</a:t>
            </a:r>
            <a:endParaRPr lang="en-GB" dirty="0"/>
          </a:p>
        </p:txBody>
      </p:sp>
      <p:pic>
        <p:nvPicPr>
          <p:cNvPr id="5" name="Content Placeholder 4" descr="Arabica coffee: Falling yields and rising prices | CCAF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150" y="2682240"/>
            <a:ext cx="4712970" cy="390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60579" y="6214029"/>
            <a:ext cx="1552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416A30"/>
                </a:solidFill>
                <a:latin typeface="Open Sans"/>
              </a:rPr>
              <a:t>Source: CIAT</a:t>
            </a:r>
            <a:endParaRPr lang="en-GB" b="0" i="0" dirty="0">
              <a:solidFill>
                <a:srgbClr val="416A30"/>
              </a:solidFill>
              <a:effectLst/>
              <a:latin typeface="Open Sans"/>
            </a:endParaRP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992" y="2682240"/>
            <a:ext cx="5029200" cy="3901121"/>
          </a:xfrm>
        </p:spPr>
      </p:pic>
      <p:pic>
        <p:nvPicPr>
          <p:cNvPr id="4098" name="Picture 2" descr="Agriculture in Saudi Arabia, 2001 - Satellite imag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992" y="2561525"/>
            <a:ext cx="5352288" cy="40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173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032907"/>
            <a:ext cx="8572500" cy="3880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Introducing Important </a:t>
            </a:r>
            <a:r>
              <a:rPr lang="en-GB" sz="3200" dirty="0"/>
              <a:t>t</a:t>
            </a:r>
            <a:r>
              <a:rPr lang="en-GB" sz="3200" dirty="0" smtClean="0"/>
              <a:t>rends in food security.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Future Stresses.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Role of Space Science.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From the perspectives of an environmental scientist.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3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3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3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647137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18040845"/>
              </p:ext>
            </p:extLst>
          </p:nvPr>
        </p:nvGraphicFramePr>
        <p:xfrm>
          <a:off x="5476874" y="404602"/>
          <a:ext cx="5876925" cy="630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00150" y="1484313"/>
            <a:ext cx="3687734" cy="739353"/>
          </a:xfrm>
        </p:spPr>
        <p:txBody>
          <a:bodyPr>
            <a:normAutofit/>
          </a:bodyPr>
          <a:lstStyle/>
          <a:p>
            <a:r>
              <a:rPr lang="en-GB" dirty="0" smtClean="0"/>
              <a:t>So far so good..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9176" y="1971675"/>
            <a:ext cx="4306821" cy="4371975"/>
          </a:xfrm>
        </p:spPr>
        <p:txBody>
          <a:bodyPr/>
          <a:lstStyle/>
          <a:p>
            <a:r>
              <a:rPr lang="en-GB" dirty="0" smtClean="0"/>
              <a:t>The growth in production of cereals associated with demand based issues.</a:t>
            </a:r>
          </a:p>
          <a:p>
            <a:r>
              <a:rPr lang="en-GB" dirty="0" smtClean="0"/>
              <a:t>100-70% increase by 2050.</a:t>
            </a:r>
          </a:p>
          <a:p>
            <a:r>
              <a:rPr lang="en-GB" dirty="0" smtClean="0"/>
              <a:t>Supply-side issues based on growing intensification.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837674" y="5388864"/>
            <a:ext cx="236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Source: FAOSTAT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996" y="157316"/>
            <a:ext cx="6433971" cy="6553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8082" y="641402"/>
            <a:ext cx="6249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(Kg/person/Year)  FAO 2013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627478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49" y="1484313"/>
            <a:ext cx="8849937" cy="73935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But Wait…what about resource </a:t>
            </a:r>
            <a:r>
              <a:rPr lang="en-GB" dirty="0" err="1" smtClean="0"/>
              <a:t>rwquirements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57" y="2136775"/>
            <a:ext cx="5490108" cy="3776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9453" y="5842337"/>
            <a:ext cx="4781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Source: </a:t>
            </a:r>
            <a:r>
              <a:rPr lang="en-GB" sz="1200" b="1" dirty="0" err="1" smtClean="0"/>
              <a:t>Esriman</a:t>
            </a:r>
            <a:r>
              <a:rPr lang="en-GB" sz="1200" b="1" dirty="0"/>
              <a:t>, J., Sutton, M. and </a:t>
            </a:r>
            <a:r>
              <a:rPr lang="en-GB" sz="1200" b="1" dirty="0" err="1"/>
              <a:t>Winiwarter</a:t>
            </a:r>
            <a:r>
              <a:rPr lang="en-GB" sz="1200" b="1" dirty="0"/>
              <a:t>, W. (</a:t>
            </a:r>
            <a:r>
              <a:rPr lang="en-GB" sz="1200" b="1" dirty="0" smtClean="0"/>
              <a:t>2008). </a:t>
            </a:r>
            <a:r>
              <a:rPr lang="en-GB" sz="1200" b="1" dirty="0"/>
              <a:t>How a Century of Ammonia Synthesis Changed the World. </a:t>
            </a:r>
            <a:r>
              <a:rPr lang="en-GB" sz="1200" b="1" i="1" dirty="0"/>
              <a:t>Nature Geoscience</a:t>
            </a:r>
            <a:r>
              <a:rPr lang="en-GB" sz="1200" b="1" dirty="0"/>
              <a:t>, 1, pp. 639-639. http://nature.com.articles.ngeo325. Accessed on 29</a:t>
            </a:r>
            <a:r>
              <a:rPr lang="en-GB" sz="1200" b="1" baseline="30000" dirty="0"/>
              <a:t>th</a:t>
            </a:r>
            <a:r>
              <a:rPr lang="en-GB" sz="1200" b="1" dirty="0"/>
              <a:t> October 2017</a:t>
            </a:r>
            <a:r>
              <a:rPr lang="en-GB" b="1" dirty="0"/>
              <a:t>.</a:t>
            </a:r>
          </a:p>
          <a:p>
            <a:endParaRPr lang="en-GB" dirty="0"/>
          </a:p>
        </p:txBody>
      </p:sp>
      <p:pic>
        <p:nvPicPr>
          <p:cNvPr id="8" name="Picture 2" descr="AQUASTAT - FAO&amp;#39;s Information System on Water and Agri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6625" y="2136775"/>
            <a:ext cx="5000625" cy="36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96418" y="6109473"/>
            <a:ext cx="380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AQUASTAT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5493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about food security?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74" y="2143126"/>
            <a:ext cx="4923492" cy="4641132"/>
          </a:xfrm>
        </p:spPr>
        <p:txBody>
          <a:bodyPr/>
          <a:lstStyle/>
          <a:p>
            <a:r>
              <a:rPr lang="en-GB" dirty="0" smtClean="0"/>
              <a:t>Cereal import dependency is a useful statistic.</a:t>
            </a:r>
          </a:p>
          <a:p>
            <a:pPr lvl="1"/>
            <a:r>
              <a:rPr lang="en-GB" dirty="0" smtClean="0"/>
              <a:t>Ratio between imports and domestic consumptive demand.</a:t>
            </a:r>
          </a:p>
          <a:p>
            <a:r>
              <a:rPr lang="en-GB" dirty="0" smtClean="0"/>
              <a:t>Very complex</a:t>
            </a:r>
          </a:p>
          <a:p>
            <a:pPr lvl="1"/>
            <a:r>
              <a:rPr lang="en-GB" dirty="0" smtClean="0"/>
              <a:t>Many big producers also big consumers.</a:t>
            </a:r>
          </a:p>
          <a:p>
            <a:pPr lvl="1"/>
            <a:r>
              <a:rPr lang="en-GB" dirty="0" smtClean="0"/>
              <a:t>Changes in trade may not be proportional to changes in production.</a:t>
            </a:r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373273"/>
              </p:ext>
            </p:extLst>
          </p:nvPr>
        </p:nvGraphicFramePr>
        <p:xfrm>
          <a:off x="6420196" y="1927729"/>
          <a:ext cx="5242560" cy="439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76228" y="6325984"/>
            <a:ext cx="236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Source: FAOSTAT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783971"/>
              </p:ext>
            </p:extLst>
          </p:nvPr>
        </p:nvGraphicFramePr>
        <p:xfrm>
          <a:off x="6305320" y="1927729"/>
          <a:ext cx="5729364" cy="485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11507137" y="2644878"/>
            <a:ext cx="344129" cy="16616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68773" y="4306529"/>
            <a:ext cx="344129" cy="16714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13290" y="4306529"/>
            <a:ext cx="344129" cy="16714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31857" y="2644877"/>
            <a:ext cx="344129" cy="16616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64846" y="2644877"/>
            <a:ext cx="344129" cy="33331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16402" y="2649793"/>
            <a:ext cx="344129" cy="33233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66596" y="4316361"/>
            <a:ext cx="344129" cy="16616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59929" y="2644877"/>
            <a:ext cx="344129" cy="33331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99354" y="4306529"/>
            <a:ext cx="344129" cy="16714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75384" y="2654709"/>
            <a:ext cx="344129" cy="16616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23032" y="2657704"/>
            <a:ext cx="344129" cy="33331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56496" y="4323735"/>
            <a:ext cx="344129" cy="16616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04001" y="4319659"/>
            <a:ext cx="344129" cy="16681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noFill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59179" y="2638342"/>
            <a:ext cx="344129" cy="33524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536886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9" grpId="0">
        <p:bldAsOne/>
      </p:bldGraphic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4" y="653257"/>
            <a:ext cx="10201275" cy="42068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Grain Importers (FAO)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636832"/>
              </p:ext>
            </p:extLst>
          </p:nvPr>
        </p:nvGraphicFramePr>
        <p:xfrm>
          <a:off x="1118391" y="1266824"/>
          <a:ext cx="10536240" cy="5525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40"/>
                <a:gridCol w="1756040"/>
                <a:gridCol w="1756040"/>
                <a:gridCol w="1756040"/>
                <a:gridCol w="1756040"/>
                <a:gridCol w="1756040"/>
              </a:tblGrid>
              <a:tr h="399454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1975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Trade (Mt)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%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Trade (Mt)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%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USSR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Saudi Arabia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China, mainland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Republic of Korea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</a:tr>
              <a:tr h="5471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Iran (Islamic Republic of)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</a:tr>
              <a:tr h="5730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Belgium-Luxembourg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Rest </a:t>
                      </a:r>
                      <a:r>
                        <a:rPr lang="en-GB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of World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Rest </a:t>
                      </a:r>
                      <a:r>
                        <a:rPr lang="en-GB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of World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557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4" y="653257"/>
            <a:ext cx="10201275" cy="42068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Grain Exporters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848335"/>
              </p:ext>
            </p:extLst>
          </p:nvPr>
        </p:nvGraphicFramePr>
        <p:xfrm>
          <a:off x="1118391" y="1266824"/>
          <a:ext cx="10536240" cy="5514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40"/>
                <a:gridCol w="1756040"/>
                <a:gridCol w="1756040"/>
                <a:gridCol w="1756040"/>
                <a:gridCol w="1756040"/>
                <a:gridCol w="1756040"/>
              </a:tblGrid>
              <a:tr h="399454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1975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2013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Trade (Mt)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%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Trade (Mt)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%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USSR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</a:tr>
              <a:tr h="5471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</a:tr>
              <a:tr h="5730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Russian Federation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Rest of World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Rest of World 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b"/>
                </a:tc>
              </a:tr>
              <a:tr h="39945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5816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49" y="1349376"/>
            <a:ext cx="9961531" cy="73935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will the impacts be in +4C by end of century?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0043" y="1971676"/>
            <a:ext cx="5481638" cy="33359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 flipV="1">
            <a:off x="5302390" y="6162123"/>
            <a:ext cx="5775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Median yield changes (%) for RCP8.5 (2070–2099 in comparison to 1980–2010 baseline)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982" y="5299283"/>
            <a:ext cx="6188851" cy="918386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019176" y="1971676"/>
            <a:ext cx="4772024" cy="3829050"/>
          </a:xfrm>
        </p:spPr>
        <p:txBody>
          <a:bodyPr/>
          <a:lstStyle/>
          <a:p>
            <a:r>
              <a:rPr lang="en-GB" dirty="0" smtClean="0"/>
              <a:t>Regions in the lower latitudes anticipated to be more impacted if emissions not reduced.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Some areas might benefit through enhanced land suitability.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355001" y="5968930"/>
            <a:ext cx="3817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>
                <a:solidFill>
                  <a:schemeClr val="tx2"/>
                </a:solidFill>
              </a:rPr>
              <a:t>Rosenzweiga</a:t>
            </a:r>
            <a:r>
              <a:rPr lang="en-GB" sz="1200" b="1" dirty="0">
                <a:solidFill>
                  <a:schemeClr val="tx2"/>
                </a:solidFill>
              </a:rPr>
              <a:t> et al (2014)  Assessing agricultural risks of climate change in the 21st century in a global gridded crop model inter-comparison</a:t>
            </a:r>
            <a:endParaRPr lang="en-GB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721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Scenario: Potential Climate Change impacts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566758"/>
            <a:ext cx="5181600" cy="460239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2C: In a world with modest climate change impacts maintained per capita consumption and expanding irrigation area.</a:t>
            </a:r>
          </a:p>
          <a:p>
            <a:pPr lvl="1"/>
            <a:r>
              <a:rPr lang="en-GB" dirty="0" smtClean="0"/>
              <a:t>Population growth SSP 1.</a:t>
            </a:r>
          </a:p>
          <a:p>
            <a:r>
              <a:rPr lang="en-GB" dirty="0" smtClean="0"/>
              <a:t>4C: In a 4 </a:t>
            </a:r>
            <a:r>
              <a:rPr lang="en-GB" dirty="0" smtClean="0">
                <a:latin typeface="Work Sans" panose="00000500000000000000" pitchFamily="50" charset="0"/>
              </a:rPr>
              <a:t>°</a:t>
            </a:r>
            <a:r>
              <a:rPr lang="en-GB" dirty="0" smtClean="0"/>
              <a:t>C world where Egyptian yields decrease 20% by 2050 with increasing consumption, import dependencies increase.</a:t>
            </a:r>
          </a:p>
          <a:p>
            <a:pPr lvl="1"/>
            <a:r>
              <a:rPr lang="en-GB" dirty="0" smtClean="0"/>
              <a:t>Population growth SSP 5.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2861434"/>
              </p:ext>
            </p:extLst>
          </p:nvPr>
        </p:nvGraphicFramePr>
        <p:xfrm>
          <a:off x="228600" y="1301369"/>
          <a:ext cx="6333744" cy="461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78624" y="6061210"/>
            <a:ext cx="509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own calculations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918097"/>
            <a:ext cx="7059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Yield Impacts extrapolated taken from: Yates</a:t>
            </a:r>
            <a:r>
              <a:rPr lang="en-GB" sz="1400" b="1" dirty="0"/>
              <a:t>, D.N. and Strzepek, K.M., 1998. An assessment of integrated climate change impacts on the agricultural economy of Egypt. Climatic Change,38(3), pp.261-287.</a:t>
            </a:r>
          </a:p>
        </p:txBody>
      </p:sp>
    </p:spTree>
    <p:extLst>
      <p:ext uri="{BB962C8B-B14F-4D97-AF65-F5344CB8AC3E}">
        <p14:creationId xmlns:p14="http://schemas.microsoft.com/office/powerpoint/2010/main" val="103308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oG PALETTE 1">
      <a:dk1>
        <a:srgbClr val="797979"/>
      </a:dk1>
      <a:lt1>
        <a:srgbClr val="FFFFFF"/>
      </a:lt1>
      <a:dk2>
        <a:srgbClr val="000000"/>
      </a:dk2>
      <a:lt2>
        <a:srgbClr val="E7E6E6"/>
      </a:lt2>
      <a:accent1>
        <a:srgbClr val="3C2B6E"/>
      </a:accent1>
      <a:accent2>
        <a:srgbClr val="7383BF"/>
      </a:accent2>
      <a:accent3>
        <a:srgbClr val="E85E8D"/>
      </a:accent3>
      <a:accent4>
        <a:srgbClr val="00B388"/>
      </a:accent4>
      <a:accent5>
        <a:srgbClr val="E04E39"/>
      </a:accent5>
      <a:accent6>
        <a:srgbClr val="FFCE00"/>
      </a:accent6>
      <a:hlink>
        <a:srgbClr val="18F3F0"/>
      </a:hlink>
      <a:folHlink>
        <a:srgbClr val="EE00C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20450</TotalTime>
  <Words>752</Words>
  <Application>Microsoft Macintosh PowerPoint</Application>
  <PresentationFormat>Custom</PresentationFormat>
  <Paragraphs>215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Outline</vt:lpstr>
      <vt:lpstr>So far so good..</vt:lpstr>
      <vt:lpstr>But Wait…what about resource rwquirements</vt:lpstr>
      <vt:lpstr>So what about food security?</vt:lpstr>
      <vt:lpstr>Grain Importers (FAO)</vt:lpstr>
      <vt:lpstr>Grain Exporters</vt:lpstr>
      <vt:lpstr>Where will the impacts be in +4C by end of century?</vt:lpstr>
      <vt:lpstr>Scenario: Potential Climate Change impacts</vt:lpstr>
      <vt:lpstr>Negative Emissions necessary by 2050!!</vt:lpstr>
      <vt:lpstr>PowerPoint Presentation</vt:lpstr>
      <vt:lpstr>My 2c worth on the role of space science…</vt:lpstr>
      <vt:lpstr>Regions like Africa seen as being key.</vt:lpstr>
      <vt:lpstr>Satellite data can help verify models of climate impact/adaptation or demonstrate stress over time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AS001 UoG</dc:creator>
  <cp:lastModifiedBy>Jean Kay</cp:lastModifiedBy>
  <cp:revision>384</cp:revision>
  <cp:lastPrinted>2017-02-24T11:43:05Z</cp:lastPrinted>
  <dcterms:created xsi:type="dcterms:W3CDTF">2016-09-22T08:45:15Z</dcterms:created>
  <dcterms:modified xsi:type="dcterms:W3CDTF">2018-02-07T10:22:04Z</dcterms:modified>
</cp:coreProperties>
</file>